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5" r:id="rId1"/>
    <p:sldMasterId id="2147483755" r:id="rId2"/>
    <p:sldMasterId id="2147483768" r:id="rId3"/>
  </p:sldMasterIdLst>
  <p:notesMasterIdLst>
    <p:notesMasterId r:id="rId31"/>
  </p:notesMasterIdLst>
  <p:sldIdLst>
    <p:sldId id="286" r:id="rId4"/>
    <p:sldId id="257" r:id="rId5"/>
    <p:sldId id="258" r:id="rId6"/>
    <p:sldId id="259" r:id="rId7"/>
    <p:sldId id="287" r:id="rId8"/>
    <p:sldId id="288" r:id="rId9"/>
    <p:sldId id="289" r:id="rId10"/>
    <p:sldId id="290" r:id="rId11"/>
    <p:sldId id="291" r:id="rId12"/>
    <p:sldId id="292" r:id="rId13"/>
    <p:sldId id="261" r:id="rId14"/>
    <p:sldId id="262" r:id="rId15"/>
    <p:sldId id="280" r:id="rId16"/>
    <p:sldId id="281" r:id="rId17"/>
    <p:sldId id="282" r:id="rId18"/>
    <p:sldId id="283" r:id="rId19"/>
    <p:sldId id="284" r:id="rId20"/>
    <p:sldId id="285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260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Gill Sans MT" panose="020B0502020104020203" pitchFamily="3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  <p:embeddedFont>
      <p:font typeface="Roboto Black" panose="02000000000000000000" pitchFamily="2" charset="0"/>
      <p:bold r:id="rId46"/>
      <p:boldItalic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907EFB-55DD-470A-9DF6-5B3800B63DA6}">
  <a:tblStyle styleId="{E0907EFB-55DD-470A-9DF6-5B3800B63D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7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E3320-59C3-46BB-8396-32EEA0B6DEA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842A8D3-A3BC-40CE-ADDF-8DD2FA18A79C}">
      <dgm:prSet/>
      <dgm:spPr/>
      <dgm:t>
        <a:bodyPr/>
        <a:lstStyle/>
        <a:p>
          <a:r>
            <a:rPr lang="en-US" b="0" i="0"/>
            <a:t>Apa dan kenapa Customer Segmentation dalam penggunaan di bisnis?</a:t>
          </a:r>
          <a:endParaRPr lang="en-US"/>
        </a:p>
      </dgm:t>
    </dgm:pt>
    <dgm:pt modelId="{1820647C-FCC6-49AD-8010-CFECC2B1B6F7}" type="parTrans" cxnId="{6D19DB2C-C268-40BF-B1AD-279B12ADD96C}">
      <dgm:prSet/>
      <dgm:spPr/>
      <dgm:t>
        <a:bodyPr/>
        <a:lstStyle/>
        <a:p>
          <a:endParaRPr lang="en-US"/>
        </a:p>
      </dgm:t>
    </dgm:pt>
    <dgm:pt modelId="{67198D35-0E6F-4F15-B629-EDDBC9F22CD6}" type="sibTrans" cxnId="{6D19DB2C-C268-40BF-B1AD-279B12ADD96C}">
      <dgm:prSet/>
      <dgm:spPr/>
      <dgm:t>
        <a:bodyPr/>
        <a:lstStyle/>
        <a:p>
          <a:endParaRPr lang="en-US"/>
        </a:p>
      </dgm:t>
    </dgm:pt>
    <dgm:pt modelId="{137EBB60-6A2E-4040-A5E3-ED1F9F64D6FF}">
      <dgm:prSet/>
      <dgm:spPr/>
      <dgm:t>
        <a:bodyPr/>
        <a:lstStyle/>
        <a:p>
          <a:r>
            <a:rPr lang="en-US" b="0" i="0"/>
            <a:t>Aplikasi Customer Segmentation secara teknis dengan Algoritma K-Means di R</a:t>
          </a:r>
          <a:endParaRPr lang="en-US"/>
        </a:p>
      </dgm:t>
    </dgm:pt>
    <dgm:pt modelId="{51A55FBE-3F05-476F-9C7C-64417660CF8A}" type="parTrans" cxnId="{748B7C15-D879-475E-8B05-B7690DB56B0B}">
      <dgm:prSet/>
      <dgm:spPr/>
      <dgm:t>
        <a:bodyPr/>
        <a:lstStyle/>
        <a:p>
          <a:endParaRPr lang="en-US"/>
        </a:p>
      </dgm:t>
    </dgm:pt>
    <dgm:pt modelId="{84F975FC-917F-4DC0-8041-E25003695564}" type="sibTrans" cxnId="{748B7C15-D879-475E-8B05-B7690DB56B0B}">
      <dgm:prSet/>
      <dgm:spPr/>
      <dgm:t>
        <a:bodyPr/>
        <a:lstStyle/>
        <a:p>
          <a:endParaRPr lang="en-US"/>
        </a:p>
      </dgm:t>
    </dgm:pt>
    <dgm:pt modelId="{3C69EBD7-C5B5-4866-8105-32008849CDF1}">
      <dgm:prSet/>
      <dgm:spPr/>
      <dgm:t>
        <a:bodyPr/>
        <a:lstStyle/>
        <a:p>
          <a:r>
            <a:rPr lang="en-US" b="0" i="0"/>
            <a:t>Bagaimana mempersiapkan data profil pelanggan di R agar dapat digunakan oleh algoritma K-Means</a:t>
          </a:r>
          <a:endParaRPr lang="en-US"/>
        </a:p>
      </dgm:t>
    </dgm:pt>
    <dgm:pt modelId="{7FDA0955-F2CB-41BD-9086-9A6C0E2E0886}" type="parTrans" cxnId="{E0881A36-C410-4B8E-8DB4-6C27BC25711B}">
      <dgm:prSet/>
      <dgm:spPr/>
      <dgm:t>
        <a:bodyPr/>
        <a:lstStyle/>
        <a:p>
          <a:endParaRPr lang="en-US"/>
        </a:p>
      </dgm:t>
    </dgm:pt>
    <dgm:pt modelId="{921D9D90-2022-4AC4-A718-599E9D29C64F}" type="sibTrans" cxnId="{E0881A36-C410-4B8E-8DB4-6C27BC25711B}">
      <dgm:prSet/>
      <dgm:spPr/>
      <dgm:t>
        <a:bodyPr/>
        <a:lstStyle/>
        <a:p>
          <a:endParaRPr lang="en-US"/>
        </a:p>
      </dgm:t>
    </dgm:pt>
    <dgm:pt modelId="{C8910E36-8451-4F19-9294-2CE04EDC84AA}">
      <dgm:prSet/>
      <dgm:spPr/>
      <dgm:t>
        <a:bodyPr/>
        <a:lstStyle/>
        <a:p>
          <a:r>
            <a:rPr lang="en-US" b="0" i="0"/>
            <a:t>Mempaketkan algoritma sebagai model dan mengoperasionalkannya sehingga dapat digunakan sehari-hari oleh bisnis</a:t>
          </a:r>
          <a:endParaRPr lang="en-US"/>
        </a:p>
      </dgm:t>
    </dgm:pt>
    <dgm:pt modelId="{1471DFCD-E6A4-4994-9F24-2F49222F4B05}" type="parTrans" cxnId="{5D978041-F6A1-4E9E-9366-EE25ED3FD05F}">
      <dgm:prSet/>
      <dgm:spPr/>
      <dgm:t>
        <a:bodyPr/>
        <a:lstStyle/>
        <a:p>
          <a:endParaRPr lang="en-US"/>
        </a:p>
      </dgm:t>
    </dgm:pt>
    <dgm:pt modelId="{287CBB84-6FFE-435F-8210-4C3521E58A30}" type="sibTrans" cxnId="{5D978041-F6A1-4E9E-9366-EE25ED3FD05F}">
      <dgm:prSet/>
      <dgm:spPr/>
      <dgm:t>
        <a:bodyPr/>
        <a:lstStyle/>
        <a:p>
          <a:endParaRPr lang="en-US"/>
        </a:p>
      </dgm:t>
    </dgm:pt>
    <dgm:pt modelId="{D37472E6-99AF-417E-9DF0-2CE07226C193}" type="pres">
      <dgm:prSet presAssocID="{217E3320-59C3-46BB-8396-32EEA0B6DEAB}" presName="outerComposite" presStyleCnt="0">
        <dgm:presLayoutVars>
          <dgm:chMax val="5"/>
          <dgm:dir/>
          <dgm:resizeHandles val="exact"/>
        </dgm:presLayoutVars>
      </dgm:prSet>
      <dgm:spPr/>
    </dgm:pt>
    <dgm:pt modelId="{103921FC-0BE0-4D16-9077-829CB79D1D16}" type="pres">
      <dgm:prSet presAssocID="{217E3320-59C3-46BB-8396-32EEA0B6DEAB}" presName="dummyMaxCanvas" presStyleCnt="0">
        <dgm:presLayoutVars/>
      </dgm:prSet>
      <dgm:spPr/>
    </dgm:pt>
    <dgm:pt modelId="{6F68C267-23BA-406B-9885-5F0E2331A266}" type="pres">
      <dgm:prSet presAssocID="{217E3320-59C3-46BB-8396-32EEA0B6DEAB}" presName="FourNodes_1" presStyleLbl="node1" presStyleIdx="0" presStyleCnt="4">
        <dgm:presLayoutVars>
          <dgm:bulletEnabled val="1"/>
        </dgm:presLayoutVars>
      </dgm:prSet>
      <dgm:spPr/>
    </dgm:pt>
    <dgm:pt modelId="{B3A04A27-49B1-4D61-93CA-DE8C2F1D5748}" type="pres">
      <dgm:prSet presAssocID="{217E3320-59C3-46BB-8396-32EEA0B6DEAB}" presName="FourNodes_2" presStyleLbl="node1" presStyleIdx="1" presStyleCnt="4">
        <dgm:presLayoutVars>
          <dgm:bulletEnabled val="1"/>
        </dgm:presLayoutVars>
      </dgm:prSet>
      <dgm:spPr/>
    </dgm:pt>
    <dgm:pt modelId="{5FDAC8AB-D0E9-40E9-8239-199C758A0AF3}" type="pres">
      <dgm:prSet presAssocID="{217E3320-59C3-46BB-8396-32EEA0B6DEAB}" presName="FourNodes_3" presStyleLbl="node1" presStyleIdx="2" presStyleCnt="4">
        <dgm:presLayoutVars>
          <dgm:bulletEnabled val="1"/>
        </dgm:presLayoutVars>
      </dgm:prSet>
      <dgm:spPr/>
    </dgm:pt>
    <dgm:pt modelId="{08A8CDEE-7B88-4966-ABBF-F2CB10201C33}" type="pres">
      <dgm:prSet presAssocID="{217E3320-59C3-46BB-8396-32EEA0B6DEAB}" presName="FourNodes_4" presStyleLbl="node1" presStyleIdx="3" presStyleCnt="4">
        <dgm:presLayoutVars>
          <dgm:bulletEnabled val="1"/>
        </dgm:presLayoutVars>
      </dgm:prSet>
      <dgm:spPr/>
    </dgm:pt>
    <dgm:pt modelId="{4451DF14-FDF6-4E4C-B942-99C838CCF501}" type="pres">
      <dgm:prSet presAssocID="{217E3320-59C3-46BB-8396-32EEA0B6DEAB}" presName="FourConn_1-2" presStyleLbl="fgAccFollowNode1" presStyleIdx="0" presStyleCnt="3">
        <dgm:presLayoutVars>
          <dgm:bulletEnabled val="1"/>
        </dgm:presLayoutVars>
      </dgm:prSet>
      <dgm:spPr/>
    </dgm:pt>
    <dgm:pt modelId="{D8BC362D-386B-43B6-9299-3EFBB1DFBF2D}" type="pres">
      <dgm:prSet presAssocID="{217E3320-59C3-46BB-8396-32EEA0B6DEAB}" presName="FourConn_2-3" presStyleLbl="fgAccFollowNode1" presStyleIdx="1" presStyleCnt="3">
        <dgm:presLayoutVars>
          <dgm:bulletEnabled val="1"/>
        </dgm:presLayoutVars>
      </dgm:prSet>
      <dgm:spPr/>
    </dgm:pt>
    <dgm:pt modelId="{01FC3754-A7C1-418C-9ECF-15B4203479C8}" type="pres">
      <dgm:prSet presAssocID="{217E3320-59C3-46BB-8396-32EEA0B6DEAB}" presName="FourConn_3-4" presStyleLbl="fgAccFollowNode1" presStyleIdx="2" presStyleCnt="3">
        <dgm:presLayoutVars>
          <dgm:bulletEnabled val="1"/>
        </dgm:presLayoutVars>
      </dgm:prSet>
      <dgm:spPr/>
    </dgm:pt>
    <dgm:pt modelId="{0B276B7C-A9C7-4938-9DBB-F3E503398D2E}" type="pres">
      <dgm:prSet presAssocID="{217E3320-59C3-46BB-8396-32EEA0B6DEAB}" presName="FourNodes_1_text" presStyleLbl="node1" presStyleIdx="3" presStyleCnt="4">
        <dgm:presLayoutVars>
          <dgm:bulletEnabled val="1"/>
        </dgm:presLayoutVars>
      </dgm:prSet>
      <dgm:spPr/>
    </dgm:pt>
    <dgm:pt modelId="{33D20AB6-8BEE-4C51-8043-476A864615BE}" type="pres">
      <dgm:prSet presAssocID="{217E3320-59C3-46BB-8396-32EEA0B6DEAB}" presName="FourNodes_2_text" presStyleLbl="node1" presStyleIdx="3" presStyleCnt="4">
        <dgm:presLayoutVars>
          <dgm:bulletEnabled val="1"/>
        </dgm:presLayoutVars>
      </dgm:prSet>
      <dgm:spPr/>
    </dgm:pt>
    <dgm:pt modelId="{0AE75145-3E7B-4870-BD37-18E21CDEC8D2}" type="pres">
      <dgm:prSet presAssocID="{217E3320-59C3-46BB-8396-32EEA0B6DEAB}" presName="FourNodes_3_text" presStyleLbl="node1" presStyleIdx="3" presStyleCnt="4">
        <dgm:presLayoutVars>
          <dgm:bulletEnabled val="1"/>
        </dgm:presLayoutVars>
      </dgm:prSet>
      <dgm:spPr/>
    </dgm:pt>
    <dgm:pt modelId="{971F58CB-B44B-45FE-8612-FFFDAC24D082}" type="pres">
      <dgm:prSet presAssocID="{217E3320-59C3-46BB-8396-32EEA0B6DEA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D360708-3E4B-443F-A311-7C5C970706B1}" type="presOf" srcId="{D842A8D3-A3BC-40CE-ADDF-8DD2FA18A79C}" destId="{6F68C267-23BA-406B-9885-5F0E2331A266}" srcOrd="0" destOrd="0" presId="urn:microsoft.com/office/officeart/2005/8/layout/vProcess5"/>
    <dgm:cxn modelId="{748B7C15-D879-475E-8B05-B7690DB56B0B}" srcId="{217E3320-59C3-46BB-8396-32EEA0B6DEAB}" destId="{137EBB60-6A2E-4040-A5E3-ED1F9F64D6FF}" srcOrd="1" destOrd="0" parTransId="{51A55FBE-3F05-476F-9C7C-64417660CF8A}" sibTransId="{84F975FC-917F-4DC0-8041-E25003695564}"/>
    <dgm:cxn modelId="{981F4429-E864-4EA2-AC8F-6C632225E995}" type="presOf" srcId="{C8910E36-8451-4F19-9294-2CE04EDC84AA}" destId="{08A8CDEE-7B88-4966-ABBF-F2CB10201C33}" srcOrd="0" destOrd="0" presId="urn:microsoft.com/office/officeart/2005/8/layout/vProcess5"/>
    <dgm:cxn modelId="{6D19DB2C-C268-40BF-B1AD-279B12ADD96C}" srcId="{217E3320-59C3-46BB-8396-32EEA0B6DEAB}" destId="{D842A8D3-A3BC-40CE-ADDF-8DD2FA18A79C}" srcOrd="0" destOrd="0" parTransId="{1820647C-FCC6-49AD-8010-CFECC2B1B6F7}" sibTransId="{67198D35-0E6F-4F15-B629-EDDBC9F22CD6}"/>
    <dgm:cxn modelId="{E0881A36-C410-4B8E-8DB4-6C27BC25711B}" srcId="{217E3320-59C3-46BB-8396-32EEA0B6DEAB}" destId="{3C69EBD7-C5B5-4866-8105-32008849CDF1}" srcOrd="2" destOrd="0" parTransId="{7FDA0955-F2CB-41BD-9086-9A6C0E2E0886}" sibTransId="{921D9D90-2022-4AC4-A718-599E9D29C64F}"/>
    <dgm:cxn modelId="{5D978041-F6A1-4E9E-9366-EE25ED3FD05F}" srcId="{217E3320-59C3-46BB-8396-32EEA0B6DEAB}" destId="{C8910E36-8451-4F19-9294-2CE04EDC84AA}" srcOrd="3" destOrd="0" parTransId="{1471DFCD-E6A4-4994-9F24-2F49222F4B05}" sibTransId="{287CBB84-6FFE-435F-8210-4C3521E58A30}"/>
    <dgm:cxn modelId="{2BD9CC48-64C0-4AF1-AA82-F3260FCB36D4}" type="presOf" srcId="{67198D35-0E6F-4F15-B629-EDDBC9F22CD6}" destId="{4451DF14-FDF6-4E4C-B942-99C838CCF501}" srcOrd="0" destOrd="0" presId="urn:microsoft.com/office/officeart/2005/8/layout/vProcess5"/>
    <dgm:cxn modelId="{65AAED69-7F8C-4378-B40E-2D452DE128D6}" type="presOf" srcId="{C8910E36-8451-4F19-9294-2CE04EDC84AA}" destId="{971F58CB-B44B-45FE-8612-FFFDAC24D082}" srcOrd="1" destOrd="0" presId="urn:microsoft.com/office/officeart/2005/8/layout/vProcess5"/>
    <dgm:cxn modelId="{023BF353-CEF5-4546-9002-B6A49F582E5A}" type="presOf" srcId="{3C69EBD7-C5B5-4866-8105-32008849CDF1}" destId="{5FDAC8AB-D0E9-40E9-8239-199C758A0AF3}" srcOrd="0" destOrd="0" presId="urn:microsoft.com/office/officeart/2005/8/layout/vProcess5"/>
    <dgm:cxn modelId="{D24F4A55-B26C-4D60-9C1D-667D18C014FF}" type="presOf" srcId="{3C69EBD7-C5B5-4866-8105-32008849CDF1}" destId="{0AE75145-3E7B-4870-BD37-18E21CDEC8D2}" srcOrd="1" destOrd="0" presId="urn:microsoft.com/office/officeart/2005/8/layout/vProcess5"/>
    <dgm:cxn modelId="{36823A56-5A6B-4F0F-9F55-CD5E3BCA2579}" type="presOf" srcId="{137EBB60-6A2E-4040-A5E3-ED1F9F64D6FF}" destId="{33D20AB6-8BEE-4C51-8043-476A864615BE}" srcOrd="1" destOrd="0" presId="urn:microsoft.com/office/officeart/2005/8/layout/vProcess5"/>
    <dgm:cxn modelId="{592CA6A5-1861-4A57-B15C-D8EB89A1C128}" type="presOf" srcId="{217E3320-59C3-46BB-8396-32EEA0B6DEAB}" destId="{D37472E6-99AF-417E-9DF0-2CE07226C193}" srcOrd="0" destOrd="0" presId="urn:microsoft.com/office/officeart/2005/8/layout/vProcess5"/>
    <dgm:cxn modelId="{150F20C0-D0D8-427F-A6E2-9D502D61B090}" type="presOf" srcId="{137EBB60-6A2E-4040-A5E3-ED1F9F64D6FF}" destId="{B3A04A27-49B1-4D61-93CA-DE8C2F1D5748}" srcOrd="0" destOrd="0" presId="urn:microsoft.com/office/officeart/2005/8/layout/vProcess5"/>
    <dgm:cxn modelId="{BF7178CA-DC35-41BE-8737-F68E63933AD8}" type="presOf" srcId="{84F975FC-917F-4DC0-8041-E25003695564}" destId="{D8BC362D-386B-43B6-9299-3EFBB1DFBF2D}" srcOrd="0" destOrd="0" presId="urn:microsoft.com/office/officeart/2005/8/layout/vProcess5"/>
    <dgm:cxn modelId="{DD53ECE2-804B-4456-AB78-5558878393C5}" type="presOf" srcId="{921D9D90-2022-4AC4-A718-599E9D29C64F}" destId="{01FC3754-A7C1-418C-9ECF-15B4203479C8}" srcOrd="0" destOrd="0" presId="urn:microsoft.com/office/officeart/2005/8/layout/vProcess5"/>
    <dgm:cxn modelId="{AA2737EF-E0B9-41AB-BAB9-04DDD5F3EC48}" type="presOf" srcId="{D842A8D3-A3BC-40CE-ADDF-8DD2FA18A79C}" destId="{0B276B7C-A9C7-4938-9DBB-F3E503398D2E}" srcOrd="1" destOrd="0" presId="urn:microsoft.com/office/officeart/2005/8/layout/vProcess5"/>
    <dgm:cxn modelId="{45E08F93-FFEB-4B69-A3B0-557CD48ADEBF}" type="presParOf" srcId="{D37472E6-99AF-417E-9DF0-2CE07226C193}" destId="{103921FC-0BE0-4D16-9077-829CB79D1D16}" srcOrd="0" destOrd="0" presId="urn:microsoft.com/office/officeart/2005/8/layout/vProcess5"/>
    <dgm:cxn modelId="{21F73EF8-50DE-47E3-AA30-EA2413A636F3}" type="presParOf" srcId="{D37472E6-99AF-417E-9DF0-2CE07226C193}" destId="{6F68C267-23BA-406B-9885-5F0E2331A266}" srcOrd="1" destOrd="0" presId="urn:microsoft.com/office/officeart/2005/8/layout/vProcess5"/>
    <dgm:cxn modelId="{7EADE2D8-9B38-4046-AA8E-46273ED8EFD1}" type="presParOf" srcId="{D37472E6-99AF-417E-9DF0-2CE07226C193}" destId="{B3A04A27-49B1-4D61-93CA-DE8C2F1D5748}" srcOrd="2" destOrd="0" presId="urn:microsoft.com/office/officeart/2005/8/layout/vProcess5"/>
    <dgm:cxn modelId="{75D2A474-1F3E-4D3F-AC53-455D0D1CD15C}" type="presParOf" srcId="{D37472E6-99AF-417E-9DF0-2CE07226C193}" destId="{5FDAC8AB-D0E9-40E9-8239-199C758A0AF3}" srcOrd="3" destOrd="0" presId="urn:microsoft.com/office/officeart/2005/8/layout/vProcess5"/>
    <dgm:cxn modelId="{BC2B4EB3-401F-4A8E-B019-CB02DA5E814D}" type="presParOf" srcId="{D37472E6-99AF-417E-9DF0-2CE07226C193}" destId="{08A8CDEE-7B88-4966-ABBF-F2CB10201C33}" srcOrd="4" destOrd="0" presId="urn:microsoft.com/office/officeart/2005/8/layout/vProcess5"/>
    <dgm:cxn modelId="{164BEB05-F730-4867-9930-B0971B42DCB1}" type="presParOf" srcId="{D37472E6-99AF-417E-9DF0-2CE07226C193}" destId="{4451DF14-FDF6-4E4C-B942-99C838CCF501}" srcOrd="5" destOrd="0" presId="urn:microsoft.com/office/officeart/2005/8/layout/vProcess5"/>
    <dgm:cxn modelId="{767FB933-DC59-4E95-B92C-A6E5B79F665B}" type="presParOf" srcId="{D37472E6-99AF-417E-9DF0-2CE07226C193}" destId="{D8BC362D-386B-43B6-9299-3EFBB1DFBF2D}" srcOrd="6" destOrd="0" presId="urn:microsoft.com/office/officeart/2005/8/layout/vProcess5"/>
    <dgm:cxn modelId="{39541355-C9D3-497D-8B14-957D256F3B14}" type="presParOf" srcId="{D37472E6-99AF-417E-9DF0-2CE07226C193}" destId="{01FC3754-A7C1-418C-9ECF-15B4203479C8}" srcOrd="7" destOrd="0" presId="urn:microsoft.com/office/officeart/2005/8/layout/vProcess5"/>
    <dgm:cxn modelId="{DB5C0B97-34ED-4E83-BA7E-F847F2235600}" type="presParOf" srcId="{D37472E6-99AF-417E-9DF0-2CE07226C193}" destId="{0B276B7C-A9C7-4938-9DBB-F3E503398D2E}" srcOrd="8" destOrd="0" presId="urn:microsoft.com/office/officeart/2005/8/layout/vProcess5"/>
    <dgm:cxn modelId="{6B12ED3F-A7AA-454A-83D6-38A3C3660541}" type="presParOf" srcId="{D37472E6-99AF-417E-9DF0-2CE07226C193}" destId="{33D20AB6-8BEE-4C51-8043-476A864615BE}" srcOrd="9" destOrd="0" presId="urn:microsoft.com/office/officeart/2005/8/layout/vProcess5"/>
    <dgm:cxn modelId="{B2B1A943-3B6B-4B74-981B-4DAF31BB24FF}" type="presParOf" srcId="{D37472E6-99AF-417E-9DF0-2CE07226C193}" destId="{0AE75145-3E7B-4870-BD37-18E21CDEC8D2}" srcOrd="10" destOrd="0" presId="urn:microsoft.com/office/officeart/2005/8/layout/vProcess5"/>
    <dgm:cxn modelId="{62DAB035-F57C-42C1-B66F-C069526AB94A}" type="presParOf" srcId="{D37472E6-99AF-417E-9DF0-2CE07226C193}" destId="{971F58CB-B44B-45FE-8612-FFFDAC24D08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274223-D9A9-48AD-B253-45562CD37E9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3CC7981-6431-4974-8CB2-09BF9853F780}">
      <dgm:prSet/>
      <dgm:spPr/>
      <dgm:t>
        <a:bodyPr/>
        <a:lstStyle/>
        <a:p>
          <a:r>
            <a:rPr lang="en-US" b="0" i="0"/>
            <a:t>Dapat membuat pesan pemasaran yang lebih mengena ke tiap pelanggan</a:t>
          </a:r>
          <a:endParaRPr lang="en-US"/>
        </a:p>
      </dgm:t>
    </dgm:pt>
    <dgm:pt modelId="{C1D09B6D-6790-4732-8D61-29C89EB865FE}" type="parTrans" cxnId="{4E10CAF0-7EE4-49D4-A5B7-1215979BCF84}">
      <dgm:prSet/>
      <dgm:spPr/>
      <dgm:t>
        <a:bodyPr/>
        <a:lstStyle/>
        <a:p>
          <a:endParaRPr lang="en-US"/>
        </a:p>
      </dgm:t>
    </dgm:pt>
    <dgm:pt modelId="{A7024A4C-A192-49ED-93A2-A31840423D64}" type="sibTrans" cxnId="{4E10CAF0-7EE4-49D4-A5B7-1215979BCF8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5DDACBC-D904-4159-B30D-F4CE52C76322}">
      <dgm:prSet/>
      <dgm:spPr/>
      <dgm:t>
        <a:bodyPr/>
        <a:lstStyle/>
        <a:p>
          <a:r>
            <a:rPr lang="en-US" b="0" i="0"/>
            <a:t>Bisa lebih mengenal customer / pelanggan</a:t>
          </a:r>
          <a:endParaRPr lang="en-US"/>
        </a:p>
      </dgm:t>
    </dgm:pt>
    <dgm:pt modelId="{CC283770-7571-4449-87AD-40650AA14251}" type="parTrans" cxnId="{B4C45641-C9A3-49AC-896B-2D7C01973115}">
      <dgm:prSet/>
      <dgm:spPr/>
      <dgm:t>
        <a:bodyPr/>
        <a:lstStyle/>
        <a:p>
          <a:endParaRPr lang="en-US"/>
        </a:p>
      </dgm:t>
    </dgm:pt>
    <dgm:pt modelId="{FD5041F1-90B8-4181-9ADD-1BF7FA426AC9}" type="sibTrans" cxnId="{B4C45641-C9A3-49AC-896B-2D7C0197311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6F7E764-F1F6-479A-9B3B-082B11EFE9AA}">
      <dgm:prSet/>
      <dgm:spPr/>
      <dgm:t>
        <a:bodyPr/>
        <a:lstStyle/>
        <a:p>
          <a:r>
            <a:rPr lang="en-US" b="0" i="0"/>
            <a:t>Biaya pemasaran bisa menjadi lebih rendah</a:t>
          </a:r>
          <a:endParaRPr lang="en-US"/>
        </a:p>
      </dgm:t>
    </dgm:pt>
    <dgm:pt modelId="{5D445BF7-FA56-43EB-BDBD-6858A133463B}" type="parTrans" cxnId="{7B3513E0-E688-4FB8-8A2B-5D1F14A4FD85}">
      <dgm:prSet/>
      <dgm:spPr/>
      <dgm:t>
        <a:bodyPr/>
        <a:lstStyle/>
        <a:p>
          <a:endParaRPr lang="en-US"/>
        </a:p>
      </dgm:t>
    </dgm:pt>
    <dgm:pt modelId="{E4E4DCC2-0427-4D51-AB9B-BC75A21AAC72}" type="sibTrans" cxnId="{7B3513E0-E688-4FB8-8A2B-5D1F14A4FD8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B5475A6-F80D-47F6-865B-2D16D6C96E4D}" type="pres">
      <dgm:prSet presAssocID="{E7274223-D9A9-48AD-B253-45562CD37E9C}" presName="Name0" presStyleCnt="0">
        <dgm:presLayoutVars>
          <dgm:animLvl val="lvl"/>
          <dgm:resizeHandles val="exact"/>
        </dgm:presLayoutVars>
      </dgm:prSet>
      <dgm:spPr/>
    </dgm:pt>
    <dgm:pt modelId="{F20E83BC-7A79-45F2-BE1B-522AA2FF447A}" type="pres">
      <dgm:prSet presAssocID="{43CC7981-6431-4974-8CB2-09BF9853F780}" presName="compositeNode" presStyleCnt="0">
        <dgm:presLayoutVars>
          <dgm:bulletEnabled val="1"/>
        </dgm:presLayoutVars>
      </dgm:prSet>
      <dgm:spPr/>
    </dgm:pt>
    <dgm:pt modelId="{C022A19E-B96E-4089-8904-812B3501C958}" type="pres">
      <dgm:prSet presAssocID="{43CC7981-6431-4974-8CB2-09BF9853F780}" presName="bgRect" presStyleLbl="bgAccFollowNode1" presStyleIdx="0" presStyleCnt="3"/>
      <dgm:spPr/>
    </dgm:pt>
    <dgm:pt modelId="{9301C34C-9CFA-4598-AE2F-CB49D4582C46}" type="pres">
      <dgm:prSet presAssocID="{A7024A4C-A192-49ED-93A2-A31840423D6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25B503BD-12DE-4461-9E8D-1B6E3C877BA3}" type="pres">
      <dgm:prSet presAssocID="{43CC7981-6431-4974-8CB2-09BF9853F780}" presName="bottomLine" presStyleLbl="alignNode1" presStyleIdx="1" presStyleCnt="6">
        <dgm:presLayoutVars/>
      </dgm:prSet>
      <dgm:spPr/>
    </dgm:pt>
    <dgm:pt modelId="{D2669F42-63E2-4E9C-AD2A-E761196BB55F}" type="pres">
      <dgm:prSet presAssocID="{43CC7981-6431-4974-8CB2-09BF9853F780}" presName="nodeText" presStyleLbl="bgAccFollowNode1" presStyleIdx="0" presStyleCnt="3">
        <dgm:presLayoutVars>
          <dgm:bulletEnabled val="1"/>
        </dgm:presLayoutVars>
      </dgm:prSet>
      <dgm:spPr/>
    </dgm:pt>
    <dgm:pt modelId="{2B819B47-4CED-48B8-A412-EBC57B3D916B}" type="pres">
      <dgm:prSet presAssocID="{A7024A4C-A192-49ED-93A2-A31840423D64}" presName="sibTrans" presStyleCnt="0"/>
      <dgm:spPr/>
    </dgm:pt>
    <dgm:pt modelId="{C22AC2CB-303A-4443-9E80-846DA186BCD2}" type="pres">
      <dgm:prSet presAssocID="{55DDACBC-D904-4159-B30D-F4CE52C76322}" presName="compositeNode" presStyleCnt="0">
        <dgm:presLayoutVars>
          <dgm:bulletEnabled val="1"/>
        </dgm:presLayoutVars>
      </dgm:prSet>
      <dgm:spPr/>
    </dgm:pt>
    <dgm:pt modelId="{86C01E2E-1771-4804-9CBE-6E110E82B142}" type="pres">
      <dgm:prSet presAssocID="{55DDACBC-D904-4159-B30D-F4CE52C76322}" presName="bgRect" presStyleLbl="bgAccFollowNode1" presStyleIdx="1" presStyleCnt="3"/>
      <dgm:spPr/>
    </dgm:pt>
    <dgm:pt modelId="{55DBB95C-E6B6-476F-90C3-6A2D36D60CD2}" type="pres">
      <dgm:prSet presAssocID="{FD5041F1-90B8-4181-9ADD-1BF7FA426AC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DC48AD9-4E4E-47D0-AA61-53D7CD305424}" type="pres">
      <dgm:prSet presAssocID="{55DDACBC-D904-4159-B30D-F4CE52C76322}" presName="bottomLine" presStyleLbl="alignNode1" presStyleIdx="3" presStyleCnt="6">
        <dgm:presLayoutVars/>
      </dgm:prSet>
      <dgm:spPr/>
    </dgm:pt>
    <dgm:pt modelId="{5AFE4020-DAAD-45C5-AA07-47DBBAADE4DF}" type="pres">
      <dgm:prSet presAssocID="{55DDACBC-D904-4159-B30D-F4CE52C76322}" presName="nodeText" presStyleLbl="bgAccFollowNode1" presStyleIdx="1" presStyleCnt="3">
        <dgm:presLayoutVars>
          <dgm:bulletEnabled val="1"/>
        </dgm:presLayoutVars>
      </dgm:prSet>
      <dgm:spPr/>
    </dgm:pt>
    <dgm:pt modelId="{41EF4DED-3E1C-4EAE-9B1F-C0179A333157}" type="pres">
      <dgm:prSet presAssocID="{FD5041F1-90B8-4181-9ADD-1BF7FA426AC9}" presName="sibTrans" presStyleCnt="0"/>
      <dgm:spPr/>
    </dgm:pt>
    <dgm:pt modelId="{36C43564-5A2D-407B-931C-D7009F7E7333}" type="pres">
      <dgm:prSet presAssocID="{76F7E764-F1F6-479A-9B3B-082B11EFE9AA}" presName="compositeNode" presStyleCnt="0">
        <dgm:presLayoutVars>
          <dgm:bulletEnabled val="1"/>
        </dgm:presLayoutVars>
      </dgm:prSet>
      <dgm:spPr/>
    </dgm:pt>
    <dgm:pt modelId="{728F8DDB-2A5F-4F56-A78A-43870E9FF1A9}" type="pres">
      <dgm:prSet presAssocID="{76F7E764-F1F6-479A-9B3B-082B11EFE9AA}" presName="bgRect" presStyleLbl="bgAccFollowNode1" presStyleIdx="2" presStyleCnt="3"/>
      <dgm:spPr/>
    </dgm:pt>
    <dgm:pt modelId="{F50B5C65-DFC1-4F76-A274-C75FF2E9D580}" type="pres">
      <dgm:prSet presAssocID="{E4E4DCC2-0427-4D51-AB9B-BC75A21AAC7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99B63C8-4532-44C7-AA34-8C5E72761D26}" type="pres">
      <dgm:prSet presAssocID="{76F7E764-F1F6-479A-9B3B-082B11EFE9AA}" presName="bottomLine" presStyleLbl="alignNode1" presStyleIdx="5" presStyleCnt="6">
        <dgm:presLayoutVars/>
      </dgm:prSet>
      <dgm:spPr/>
    </dgm:pt>
    <dgm:pt modelId="{021455F4-4162-49EA-BC2E-4EA4E685F03D}" type="pres">
      <dgm:prSet presAssocID="{76F7E764-F1F6-479A-9B3B-082B11EFE9A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405230B-2B33-4058-B1B2-B92CC0EB1D98}" type="presOf" srcId="{43CC7981-6431-4974-8CB2-09BF9853F780}" destId="{C022A19E-B96E-4089-8904-812B3501C958}" srcOrd="0" destOrd="0" presId="urn:microsoft.com/office/officeart/2016/7/layout/BasicLinearProcessNumbered"/>
    <dgm:cxn modelId="{E9A73C33-EEBB-422A-990E-F1001DCE84C9}" type="presOf" srcId="{55DDACBC-D904-4159-B30D-F4CE52C76322}" destId="{86C01E2E-1771-4804-9CBE-6E110E82B142}" srcOrd="0" destOrd="0" presId="urn:microsoft.com/office/officeart/2016/7/layout/BasicLinearProcessNumbered"/>
    <dgm:cxn modelId="{8D224034-EB4A-4BE9-8169-BB510145884C}" type="presOf" srcId="{76F7E764-F1F6-479A-9B3B-082B11EFE9AA}" destId="{728F8DDB-2A5F-4F56-A78A-43870E9FF1A9}" srcOrd="0" destOrd="0" presId="urn:microsoft.com/office/officeart/2016/7/layout/BasicLinearProcessNumbered"/>
    <dgm:cxn modelId="{B4C45641-C9A3-49AC-896B-2D7C01973115}" srcId="{E7274223-D9A9-48AD-B253-45562CD37E9C}" destId="{55DDACBC-D904-4159-B30D-F4CE52C76322}" srcOrd="1" destOrd="0" parTransId="{CC283770-7571-4449-87AD-40650AA14251}" sibTransId="{FD5041F1-90B8-4181-9ADD-1BF7FA426AC9}"/>
    <dgm:cxn modelId="{DA1A3C69-9805-43A3-9DCA-C8B468449A1D}" type="presOf" srcId="{FD5041F1-90B8-4181-9ADD-1BF7FA426AC9}" destId="{55DBB95C-E6B6-476F-90C3-6A2D36D60CD2}" srcOrd="0" destOrd="0" presId="urn:microsoft.com/office/officeart/2016/7/layout/BasicLinearProcessNumbered"/>
    <dgm:cxn modelId="{607FD151-9CDA-47E5-AB1B-0796A0AFF6B9}" type="presOf" srcId="{E4E4DCC2-0427-4D51-AB9B-BC75A21AAC72}" destId="{F50B5C65-DFC1-4F76-A274-C75FF2E9D580}" srcOrd="0" destOrd="0" presId="urn:microsoft.com/office/officeart/2016/7/layout/BasicLinearProcessNumbered"/>
    <dgm:cxn modelId="{49274A56-5846-4D55-9137-9405F63314C2}" type="presOf" srcId="{55DDACBC-D904-4159-B30D-F4CE52C76322}" destId="{5AFE4020-DAAD-45C5-AA07-47DBBAADE4DF}" srcOrd="1" destOrd="0" presId="urn:microsoft.com/office/officeart/2016/7/layout/BasicLinearProcessNumbered"/>
    <dgm:cxn modelId="{CF22E957-BA72-48CE-89F6-962F95C9AF28}" type="presOf" srcId="{76F7E764-F1F6-479A-9B3B-082B11EFE9AA}" destId="{021455F4-4162-49EA-BC2E-4EA4E685F03D}" srcOrd="1" destOrd="0" presId="urn:microsoft.com/office/officeart/2016/7/layout/BasicLinearProcessNumbered"/>
    <dgm:cxn modelId="{28E1CE8F-650D-4534-8218-8696F15F5EE9}" type="presOf" srcId="{43CC7981-6431-4974-8CB2-09BF9853F780}" destId="{D2669F42-63E2-4E9C-AD2A-E761196BB55F}" srcOrd="1" destOrd="0" presId="urn:microsoft.com/office/officeart/2016/7/layout/BasicLinearProcessNumbered"/>
    <dgm:cxn modelId="{87421ECF-9F97-4F0E-BD08-D9864E4C7B9C}" type="presOf" srcId="{A7024A4C-A192-49ED-93A2-A31840423D64}" destId="{9301C34C-9CFA-4598-AE2F-CB49D4582C46}" srcOrd="0" destOrd="0" presId="urn:microsoft.com/office/officeart/2016/7/layout/BasicLinearProcessNumbered"/>
    <dgm:cxn modelId="{7B3513E0-E688-4FB8-8A2B-5D1F14A4FD85}" srcId="{E7274223-D9A9-48AD-B253-45562CD37E9C}" destId="{76F7E764-F1F6-479A-9B3B-082B11EFE9AA}" srcOrd="2" destOrd="0" parTransId="{5D445BF7-FA56-43EB-BDBD-6858A133463B}" sibTransId="{E4E4DCC2-0427-4D51-AB9B-BC75A21AAC72}"/>
    <dgm:cxn modelId="{4E10CAF0-7EE4-49D4-A5B7-1215979BCF84}" srcId="{E7274223-D9A9-48AD-B253-45562CD37E9C}" destId="{43CC7981-6431-4974-8CB2-09BF9853F780}" srcOrd="0" destOrd="0" parTransId="{C1D09B6D-6790-4732-8D61-29C89EB865FE}" sibTransId="{A7024A4C-A192-49ED-93A2-A31840423D64}"/>
    <dgm:cxn modelId="{0AFC84F1-9C1F-42FA-B1B3-84D94DCDA457}" type="presOf" srcId="{E7274223-D9A9-48AD-B253-45562CD37E9C}" destId="{6B5475A6-F80D-47F6-865B-2D16D6C96E4D}" srcOrd="0" destOrd="0" presId="urn:microsoft.com/office/officeart/2016/7/layout/BasicLinearProcessNumbered"/>
    <dgm:cxn modelId="{02DD5158-9AAE-4951-99A2-5AB7A4911ED4}" type="presParOf" srcId="{6B5475A6-F80D-47F6-865B-2D16D6C96E4D}" destId="{F20E83BC-7A79-45F2-BE1B-522AA2FF447A}" srcOrd="0" destOrd="0" presId="urn:microsoft.com/office/officeart/2016/7/layout/BasicLinearProcessNumbered"/>
    <dgm:cxn modelId="{4381E353-CFA9-466D-A083-8F323D843928}" type="presParOf" srcId="{F20E83BC-7A79-45F2-BE1B-522AA2FF447A}" destId="{C022A19E-B96E-4089-8904-812B3501C958}" srcOrd="0" destOrd="0" presId="urn:microsoft.com/office/officeart/2016/7/layout/BasicLinearProcessNumbered"/>
    <dgm:cxn modelId="{8714D738-4B8E-4356-9A54-7DE62150A037}" type="presParOf" srcId="{F20E83BC-7A79-45F2-BE1B-522AA2FF447A}" destId="{9301C34C-9CFA-4598-AE2F-CB49D4582C46}" srcOrd="1" destOrd="0" presId="urn:microsoft.com/office/officeart/2016/7/layout/BasicLinearProcessNumbered"/>
    <dgm:cxn modelId="{B740EFDD-48F3-434D-B5C1-BD68AC76844B}" type="presParOf" srcId="{F20E83BC-7A79-45F2-BE1B-522AA2FF447A}" destId="{25B503BD-12DE-4461-9E8D-1B6E3C877BA3}" srcOrd="2" destOrd="0" presId="urn:microsoft.com/office/officeart/2016/7/layout/BasicLinearProcessNumbered"/>
    <dgm:cxn modelId="{B0373F08-E197-443B-877D-524ECCFE7DA3}" type="presParOf" srcId="{F20E83BC-7A79-45F2-BE1B-522AA2FF447A}" destId="{D2669F42-63E2-4E9C-AD2A-E761196BB55F}" srcOrd="3" destOrd="0" presId="urn:microsoft.com/office/officeart/2016/7/layout/BasicLinearProcessNumbered"/>
    <dgm:cxn modelId="{2FEE17B5-3FE5-4C9A-A353-C620DBB5EC0E}" type="presParOf" srcId="{6B5475A6-F80D-47F6-865B-2D16D6C96E4D}" destId="{2B819B47-4CED-48B8-A412-EBC57B3D916B}" srcOrd="1" destOrd="0" presId="urn:microsoft.com/office/officeart/2016/7/layout/BasicLinearProcessNumbered"/>
    <dgm:cxn modelId="{87C4C7CD-5F97-4963-B688-223955C1FCFA}" type="presParOf" srcId="{6B5475A6-F80D-47F6-865B-2D16D6C96E4D}" destId="{C22AC2CB-303A-4443-9E80-846DA186BCD2}" srcOrd="2" destOrd="0" presId="urn:microsoft.com/office/officeart/2016/7/layout/BasicLinearProcessNumbered"/>
    <dgm:cxn modelId="{509C8B53-82C5-46E1-B9AA-503DB6B06ADA}" type="presParOf" srcId="{C22AC2CB-303A-4443-9E80-846DA186BCD2}" destId="{86C01E2E-1771-4804-9CBE-6E110E82B142}" srcOrd="0" destOrd="0" presId="urn:microsoft.com/office/officeart/2016/7/layout/BasicLinearProcessNumbered"/>
    <dgm:cxn modelId="{FBF01BDF-27AE-4A8B-B6CD-2B5B9EF54C95}" type="presParOf" srcId="{C22AC2CB-303A-4443-9E80-846DA186BCD2}" destId="{55DBB95C-E6B6-476F-90C3-6A2D36D60CD2}" srcOrd="1" destOrd="0" presId="urn:microsoft.com/office/officeart/2016/7/layout/BasicLinearProcessNumbered"/>
    <dgm:cxn modelId="{0C390CC7-4987-4A1A-92D6-369CFB8D8CDA}" type="presParOf" srcId="{C22AC2CB-303A-4443-9E80-846DA186BCD2}" destId="{8DC48AD9-4E4E-47D0-AA61-53D7CD305424}" srcOrd="2" destOrd="0" presId="urn:microsoft.com/office/officeart/2016/7/layout/BasicLinearProcessNumbered"/>
    <dgm:cxn modelId="{2E621B78-9A9D-43F4-9833-3F21B13CFA36}" type="presParOf" srcId="{C22AC2CB-303A-4443-9E80-846DA186BCD2}" destId="{5AFE4020-DAAD-45C5-AA07-47DBBAADE4DF}" srcOrd="3" destOrd="0" presId="urn:microsoft.com/office/officeart/2016/7/layout/BasicLinearProcessNumbered"/>
    <dgm:cxn modelId="{F278073B-8E8D-4A4F-A31B-B336E4F47838}" type="presParOf" srcId="{6B5475A6-F80D-47F6-865B-2D16D6C96E4D}" destId="{41EF4DED-3E1C-4EAE-9B1F-C0179A333157}" srcOrd="3" destOrd="0" presId="urn:microsoft.com/office/officeart/2016/7/layout/BasicLinearProcessNumbered"/>
    <dgm:cxn modelId="{ACBDCB03-583A-4414-A8CF-74433BD4BA00}" type="presParOf" srcId="{6B5475A6-F80D-47F6-865B-2D16D6C96E4D}" destId="{36C43564-5A2D-407B-931C-D7009F7E7333}" srcOrd="4" destOrd="0" presId="urn:microsoft.com/office/officeart/2016/7/layout/BasicLinearProcessNumbered"/>
    <dgm:cxn modelId="{0D912427-A3C3-4CBB-B78E-9C16EC535411}" type="presParOf" srcId="{36C43564-5A2D-407B-931C-D7009F7E7333}" destId="{728F8DDB-2A5F-4F56-A78A-43870E9FF1A9}" srcOrd="0" destOrd="0" presId="urn:microsoft.com/office/officeart/2016/7/layout/BasicLinearProcessNumbered"/>
    <dgm:cxn modelId="{367B43E3-7DD1-4118-B2C3-2AA40918D714}" type="presParOf" srcId="{36C43564-5A2D-407B-931C-D7009F7E7333}" destId="{F50B5C65-DFC1-4F76-A274-C75FF2E9D580}" srcOrd="1" destOrd="0" presId="urn:microsoft.com/office/officeart/2016/7/layout/BasicLinearProcessNumbered"/>
    <dgm:cxn modelId="{C9D44C13-8B3F-42B6-9AC3-B2642290BCAB}" type="presParOf" srcId="{36C43564-5A2D-407B-931C-D7009F7E7333}" destId="{399B63C8-4532-44C7-AA34-8C5E72761D26}" srcOrd="2" destOrd="0" presId="urn:microsoft.com/office/officeart/2016/7/layout/BasicLinearProcessNumbered"/>
    <dgm:cxn modelId="{927EB714-45B2-4FD5-B3EC-6BA654971453}" type="presParOf" srcId="{36C43564-5A2D-407B-931C-D7009F7E7333}" destId="{021455F4-4162-49EA-BC2E-4EA4E685F03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F8F160-752F-4494-AE99-B425516998B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CDA010-0775-4C0E-BDE2-470B6A3C54C1}">
      <dgm:prSet/>
      <dgm:spPr/>
      <dgm:t>
        <a:bodyPr/>
        <a:lstStyle/>
        <a:p>
          <a:r>
            <a:rPr lang="en-US" b="0" i="0"/>
            <a:t>Agar kita dapat membagi-bagi segmen customer dengan gampang</a:t>
          </a:r>
          <a:endParaRPr lang="en-US"/>
        </a:p>
      </dgm:t>
    </dgm:pt>
    <dgm:pt modelId="{91A11593-4C2B-4A6E-AB56-5F90BCED3BDB}" type="parTrans" cxnId="{85CEBC4B-47FB-46D1-B64F-886D550B1F12}">
      <dgm:prSet/>
      <dgm:spPr/>
      <dgm:t>
        <a:bodyPr/>
        <a:lstStyle/>
        <a:p>
          <a:endParaRPr lang="en-US"/>
        </a:p>
      </dgm:t>
    </dgm:pt>
    <dgm:pt modelId="{D3A22939-BC26-4F2D-94FE-9D4F4C2CE288}" type="sibTrans" cxnId="{85CEBC4B-47FB-46D1-B64F-886D550B1F12}">
      <dgm:prSet/>
      <dgm:spPr/>
      <dgm:t>
        <a:bodyPr/>
        <a:lstStyle/>
        <a:p>
          <a:endParaRPr lang="en-US"/>
        </a:p>
      </dgm:t>
    </dgm:pt>
    <dgm:pt modelId="{2A0674E1-1787-410B-AE76-ACE7FEA0E0A9}">
      <dgm:prSet/>
      <dgm:spPr/>
      <dgm:t>
        <a:bodyPr/>
        <a:lstStyle/>
        <a:p>
          <a:r>
            <a:rPr lang="en-US" b="0" i="0"/>
            <a:t>Dapat membantu kita menentukan jumlah clustering yang optimal</a:t>
          </a:r>
          <a:endParaRPr lang="en-US"/>
        </a:p>
      </dgm:t>
    </dgm:pt>
    <dgm:pt modelId="{3C1319C3-7CAF-412D-A39D-34E8DC5D0950}" type="parTrans" cxnId="{CE932E97-9FD7-46F3-9FD0-F27EFF4E9F46}">
      <dgm:prSet/>
      <dgm:spPr/>
      <dgm:t>
        <a:bodyPr/>
        <a:lstStyle/>
        <a:p>
          <a:endParaRPr lang="en-US"/>
        </a:p>
      </dgm:t>
    </dgm:pt>
    <dgm:pt modelId="{1FE4E9A4-51DA-457A-A542-A1FCFFB7BD4F}" type="sibTrans" cxnId="{CE932E97-9FD7-46F3-9FD0-F27EFF4E9F46}">
      <dgm:prSet/>
      <dgm:spPr/>
      <dgm:t>
        <a:bodyPr/>
        <a:lstStyle/>
        <a:p>
          <a:endParaRPr lang="en-US"/>
        </a:p>
      </dgm:t>
    </dgm:pt>
    <dgm:pt modelId="{F5BAE175-C35A-445E-BB54-B1687F8DC771}">
      <dgm:prSet/>
      <dgm:spPr/>
      <dgm:t>
        <a:bodyPr/>
        <a:lstStyle/>
        <a:p>
          <a:r>
            <a:rPr lang="en-US" b="0" i="0"/>
            <a:t>Dapat memberikan hasil jauh lebih cepat</a:t>
          </a:r>
          <a:endParaRPr lang="en-US"/>
        </a:p>
      </dgm:t>
    </dgm:pt>
    <dgm:pt modelId="{9D591C88-96A5-416B-8CA7-F1C3EF488361}" type="parTrans" cxnId="{78E511BD-B6B6-4E90-BA1A-E113417595FA}">
      <dgm:prSet/>
      <dgm:spPr/>
      <dgm:t>
        <a:bodyPr/>
        <a:lstStyle/>
        <a:p>
          <a:endParaRPr lang="en-US"/>
        </a:p>
      </dgm:t>
    </dgm:pt>
    <dgm:pt modelId="{108AD2CA-D2CD-4E12-B199-8A801A160A31}" type="sibTrans" cxnId="{78E511BD-B6B6-4E90-BA1A-E113417595FA}">
      <dgm:prSet/>
      <dgm:spPr/>
      <dgm:t>
        <a:bodyPr/>
        <a:lstStyle/>
        <a:p>
          <a:endParaRPr lang="en-US"/>
        </a:p>
      </dgm:t>
    </dgm:pt>
    <dgm:pt modelId="{E31B6BAD-9776-4E7E-960A-16AD898CD201}">
      <dgm:prSet/>
      <dgm:spPr/>
      <dgm:t>
        <a:bodyPr/>
        <a:lstStyle/>
        <a:p>
          <a:r>
            <a:rPr lang="en-US" b="0" i="0"/>
            <a:t>Karena bisa memberikan best practic</a:t>
          </a:r>
          <a:endParaRPr lang="en-US"/>
        </a:p>
      </dgm:t>
    </dgm:pt>
    <dgm:pt modelId="{14F02699-4642-42DC-A9F1-2709AF8F44F0}" type="parTrans" cxnId="{4AFFB737-4F85-4417-984A-D6B9191A9DA6}">
      <dgm:prSet/>
      <dgm:spPr/>
      <dgm:t>
        <a:bodyPr/>
        <a:lstStyle/>
        <a:p>
          <a:endParaRPr lang="en-US"/>
        </a:p>
      </dgm:t>
    </dgm:pt>
    <dgm:pt modelId="{F6887C2B-A8F2-4895-A6E0-71022B7CFE0C}" type="sibTrans" cxnId="{4AFFB737-4F85-4417-984A-D6B9191A9DA6}">
      <dgm:prSet/>
      <dgm:spPr/>
      <dgm:t>
        <a:bodyPr/>
        <a:lstStyle/>
        <a:p>
          <a:endParaRPr lang="en-US"/>
        </a:p>
      </dgm:t>
    </dgm:pt>
    <dgm:pt modelId="{63B25094-08EF-4780-8059-D4733F4F88B3}" type="pres">
      <dgm:prSet presAssocID="{23F8F160-752F-4494-AE99-B425516998B1}" presName="outerComposite" presStyleCnt="0">
        <dgm:presLayoutVars>
          <dgm:chMax val="5"/>
          <dgm:dir/>
          <dgm:resizeHandles val="exact"/>
        </dgm:presLayoutVars>
      </dgm:prSet>
      <dgm:spPr/>
    </dgm:pt>
    <dgm:pt modelId="{D49AFD12-B589-4512-AF5B-BAAD4F6C448B}" type="pres">
      <dgm:prSet presAssocID="{23F8F160-752F-4494-AE99-B425516998B1}" presName="dummyMaxCanvas" presStyleCnt="0">
        <dgm:presLayoutVars/>
      </dgm:prSet>
      <dgm:spPr/>
    </dgm:pt>
    <dgm:pt modelId="{DBE219FE-9C5C-4555-A0F2-353592DA7D95}" type="pres">
      <dgm:prSet presAssocID="{23F8F160-752F-4494-AE99-B425516998B1}" presName="FourNodes_1" presStyleLbl="node1" presStyleIdx="0" presStyleCnt="4">
        <dgm:presLayoutVars>
          <dgm:bulletEnabled val="1"/>
        </dgm:presLayoutVars>
      </dgm:prSet>
      <dgm:spPr/>
    </dgm:pt>
    <dgm:pt modelId="{B76CFB33-C996-4EB5-9579-4F960C2C60C6}" type="pres">
      <dgm:prSet presAssocID="{23F8F160-752F-4494-AE99-B425516998B1}" presName="FourNodes_2" presStyleLbl="node1" presStyleIdx="1" presStyleCnt="4">
        <dgm:presLayoutVars>
          <dgm:bulletEnabled val="1"/>
        </dgm:presLayoutVars>
      </dgm:prSet>
      <dgm:spPr/>
    </dgm:pt>
    <dgm:pt modelId="{BA3E6D2C-2659-425A-83CD-AAC3D8AFADD8}" type="pres">
      <dgm:prSet presAssocID="{23F8F160-752F-4494-AE99-B425516998B1}" presName="FourNodes_3" presStyleLbl="node1" presStyleIdx="2" presStyleCnt="4">
        <dgm:presLayoutVars>
          <dgm:bulletEnabled val="1"/>
        </dgm:presLayoutVars>
      </dgm:prSet>
      <dgm:spPr/>
    </dgm:pt>
    <dgm:pt modelId="{360BE527-1EC3-40E4-AB83-10578DC78223}" type="pres">
      <dgm:prSet presAssocID="{23F8F160-752F-4494-AE99-B425516998B1}" presName="FourNodes_4" presStyleLbl="node1" presStyleIdx="3" presStyleCnt="4">
        <dgm:presLayoutVars>
          <dgm:bulletEnabled val="1"/>
        </dgm:presLayoutVars>
      </dgm:prSet>
      <dgm:spPr/>
    </dgm:pt>
    <dgm:pt modelId="{163A4F84-4141-48BE-A15B-A0C1E2FB767A}" type="pres">
      <dgm:prSet presAssocID="{23F8F160-752F-4494-AE99-B425516998B1}" presName="FourConn_1-2" presStyleLbl="fgAccFollowNode1" presStyleIdx="0" presStyleCnt="3">
        <dgm:presLayoutVars>
          <dgm:bulletEnabled val="1"/>
        </dgm:presLayoutVars>
      </dgm:prSet>
      <dgm:spPr/>
    </dgm:pt>
    <dgm:pt modelId="{CCB54C13-42B4-4A6C-9B03-CF4B5EFFFBCC}" type="pres">
      <dgm:prSet presAssocID="{23F8F160-752F-4494-AE99-B425516998B1}" presName="FourConn_2-3" presStyleLbl="fgAccFollowNode1" presStyleIdx="1" presStyleCnt="3">
        <dgm:presLayoutVars>
          <dgm:bulletEnabled val="1"/>
        </dgm:presLayoutVars>
      </dgm:prSet>
      <dgm:spPr/>
    </dgm:pt>
    <dgm:pt modelId="{28161E06-EF33-41D0-B971-13C5C008A839}" type="pres">
      <dgm:prSet presAssocID="{23F8F160-752F-4494-AE99-B425516998B1}" presName="FourConn_3-4" presStyleLbl="fgAccFollowNode1" presStyleIdx="2" presStyleCnt="3">
        <dgm:presLayoutVars>
          <dgm:bulletEnabled val="1"/>
        </dgm:presLayoutVars>
      </dgm:prSet>
      <dgm:spPr/>
    </dgm:pt>
    <dgm:pt modelId="{45A495D3-A8AF-480D-93E8-F23D7D2F1F01}" type="pres">
      <dgm:prSet presAssocID="{23F8F160-752F-4494-AE99-B425516998B1}" presName="FourNodes_1_text" presStyleLbl="node1" presStyleIdx="3" presStyleCnt="4">
        <dgm:presLayoutVars>
          <dgm:bulletEnabled val="1"/>
        </dgm:presLayoutVars>
      </dgm:prSet>
      <dgm:spPr/>
    </dgm:pt>
    <dgm:pt modelId="{7CFD8CF9-2807-40C7-836D-7F7D096121C9}" type="pres">
      <dgm:prSet presAssocID="{23F8F160-752F-4494-AE99-B425516998B1}" presName="FourNodes_2_text" presStyleLbl="node1" presStyleIdx="3" presStyleCnt="4">
        <dgm:presLayoutVars>
          <dgm:bulletEnabled val="1"/>
        </dgm:presLayoutVars>
      </dgm:prSet>
      <dgm:spPr/>
    </dgm:pt>
    <dgm:pt modelId="{827892FD-8B8F-4A89-966E-C0938892DE3B}" type="pres">
      <dgm:prSet presAssocID="{23F8F160-752F-4494-AE99-B425516998B1}" presName="FourNodes_3_text" presStyleLbl="node1" presStyleIdx="3" presStyleCnt="4">
        <dgm:presLayoutVars>
          <dgm:bulletEnabled val="1"/>
        </dgm:presLayoutVars>
      </dgm:prSet>
      <dgm:spPr/>
    </dgm:pt>
    <dgm:pt modelId="{0D203286-8A2A-45EB-9A41-BA7D483C239A}" type="pres">
      <dgm:prSet presAssocID="{23F8F160-752F-4494-AE99-B425516998B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EC2902F-40AB-4DF9-898F-1C527D7D40CD}" type="presOf" srcId="{F5BAE175-C35A-445E-BB54-B1687F8DC771}" destId="{BA3E6D2C-2659-425A-83CD-AAC3D8AFADD8}" srcOrd="0" destOrd="0" presId="urn:microsoft.com/office/officeart/2005/8/layout/vProcess5"/>
    <dgm:cxn modelId="{711F0530-4312-4E8A-B9B4-187F0F02380B}" type="presOf" srcId="{2A0674E1-1787-410B-AE76-ACE7FEA0E0A9}" destId="{B76CFB33-C996-4EB5-9579-4F960C2C60C6}" srcOrd="0" destOrd="0" presId="urn:microsoft.com/office/officeart/2005/8/layout/vProcess5"/>
    <dgm:cxn modelId="{4AFFB737-4F85-4417-984A-D6B9191A9DA6}" srcId="{23F8F160-752F-4494-AE99-B425516998B1}" destId="{E31B6BAD-9776-4E7E-960A-16AD898CD201}" srcOrd="3" destOrd="0" parTransId="{14F02699-4642-42DC-A9F1-2709AF8F44F0}" sibTransId="{F6887C2B-A8F2-4895-A6E0-71022B7CFE0C}"/>
    <dgm:cxn modelId="{D602133F-264D-42C4-A4CE-80ABA26021A3}" type="presOf" srcId="{F0CDA010-0775-4C0E-BDE2-470B6A3C54C1}" destId="{DBE219FE-9C5C-4555-A0F2-353592DA7D95}" srcOrd="0" destOrd="0" presId="urn:microsoft.com/office/officeart/2005/8/layout/vProcess5"/>
    <dgm:cxn modelId="{332A265F-6D9A-4FB1-85C5-B4B9253AAE84}" type="presOf" srcId="{E31B6BAD-9776-4E7E-960A-16AD898CD201}" destId="{0D203286-8A2A-45EB-9A41-BA7D483C239A}" srcOrd="1" destOrd="0" presId="urn:microsoft.com/office/officeart/2005/8/layout/vProcess5"/>
    <dgm:cxn modelId="{494FCB66-9D6D-4C40-911C-9B43FFE82177}" type="presOf" srcId="{23F8F160-752F-4494-AE99-B425516998B1}" destId="{63B25094-08EF-4780-8059-D4733F4F88B3}" srcOrd="0" destOrd="0" presId="urn:microsoft.com/office/officeart/2005/8/layout/vProcess5"/>
    <dgm:cxn modelId="{85CEBC4B-47FB-46D1-B64F-886D550B1F12}" srcId="{23F8F160-752F-4494-AE99-B425516998B1}" destId="{F0CDA010-0775-4C0E-BDE2-470B6A3C54C1}" srcOrd="0" destOrd="0" parTransId="{91A11593-4C2B-4A6E-AB56-5F90BCED3BDB}" sibTransId="{D3A22939-BC26-4F2D-94FE-9D4F4C2CE288}"/>
    <dgm:cxn modelId="{01A4A97A-42AF-4EE2-9DCA-0F3175D5134F}" type="presOf" srcId="{F5BAE175-C35A-445E-BB54-B1687F8DC771}" destId="{827892FD-8B8F-4A89-966E-C0938892DE3B}" srcOrd="1" destOrd="0" presId="urn:microsoft.com/office/officeart/2005/8/layout/vProcess5"/>
    <dgm:cxn modelId="{CE932E97-9FD7-46F3-9FD0-F27EFF4E9F46}" srcId="{23F8F160-752F-4494-AE99-B425516998B1}" destId="{2A0674E1-1787-410B-AE76-ACE7FEA0E0A9}" srcOrd="1" destOrd="0" parTransId="{3C1319C3-7CAF-412D-A39D-34E8DC5D0950}" sibTransId="{1FE4E9A4-51DA-457A-A542-A1FCFFB7BD4F}"/>
    <dgm:cxn modelId="{0842B29D-DAA9-440C-BF46-930C4A6E818E}" type="presOf" srcId="{E31B6BAD-9776-4E7E-960A-16AD898CD201}" destId="{360BE527-1EC3-40E4-AB83-10578DC78223}" srcOrd="0" destOrd="0" presId="urn:microsoft.com/office/officeart/2005/8/layout/vProcess5"/>
    <dgm:cxn modelId="{AFD13CA3-DF6B-4359-AE55-E595352BE2B4}" type="presOf" srcId="{1FE4E9A4-51DA-457A-A542-A1FCFFB7BD4F}" destId="{CCB54C13-42B4-4A6C-9B03-CF4B5EFFFBCC}" srcOrd="0" destOrd="0" presId="urn:microsoft.com/office/officeart/2005/8/layout/vProcess5"/>
    <dgm:cxn modelId="{60771CBB-F7DD-44AD-BFD3-EA371A727437}" type="presOf" srcId="{108AD2CA-D2CD-4E12-B199-8A801A160A31}" destId="{28161E06-EF33-41D0-B971-13C5C008A839}" srcOrd="0" destOrd="0" presId="urn:microsoft.com/office/officeart/2005/8/layout/vProcess5"/>
    <dgm:cxn modelId="{78E511BD-B6B6-4E90-BA1A-E113417595FA}" srcId="{23F8F160-752F-4494-AE99-B425516998B1}" destId="{F5BAE175-C35A-445E-BB54-B1687F8DC771}" srcOrd="2" destOrd="0" parTransId="{9D591C88-96A5-416B-8CA7-F1C3EF488361}" sibTransId="{108AD2CA-D2CD-4E12-B199-8A801A160A31}"/>
    <dgm:cxn modelId="{EF8A7DC4-1667-4445-8BEE-6440188BCED2}" type="presOf" srcId="{2A0674E1-1787-410B-AE76-ACE7FEA0E0A9}" destId="{7CFD8CF9-2807-40C7-836D-7F7D096121C9}" srcOrd="1" destOrd="0" presId="urn:microsoft.com/office/officeart/2005/8/layout/vProcess5"/>
    <dgm:cxn modelId="{001FA9C5-7EA5-4AE8-869B-03D82D221031}" type="presOf" srcId="{D3A22939-BC26-4F2D-94FE-9D4F4C2CE288}" destId="{163A4F84-4141-48BE-A15B-A0C1E2FB767A}" srcOrd="0" destOrd="0" presId="urn:microsoft.com/office/officeart/2005/8/layout/vProcess5"/>
    <dgm:cxn modelId="{2A892CE8-BCE3-49C8-A961-1E6E0E38479E}" type="presOf" srcId="{F0CDA010-0775-4C0E-BDE2-470B6A3C54C1}" destId="{45A495D3-A8AF-480D-93E8-F23D7D2F1F01}" srcOrd="1" destOrd="0" presId="urn:microsoft.com/office/officeart/2005/8/layout/vProcess5"/>
    <dgm:cxn modelId="{F429B2AB-9A20-4409-9181-A229DED80081}" type="presParOf" srcId="{63B25094-08EF-4780-8059-D4733F4F88B3}" destId="{D49AFD12-B589-4512-AF5B-BAAD4F6C448B}" srcOrd="0" destOrd="0" presId="urn:microsoft.com/office/officeart/2005/8/layout/vProcess5"/>
    <dgm:cxn modelId="{0203D364-127E-42D8-A86B-C974F9E4D416}" type="presParOf" srcId="{63B25094-08EF-4780-8059-D4733F4F88B3}" destId="{DBE219FE-9C5C-4555-A0F2-353592DA7D95}" srcOrd="1" destOrd="0" presId="urn:microsoft.com/office/officeart/2005/8/layout/vProcess5"/>
    <dgm:cxn modelId="{9F567838-6009-4575-AA01-2D2245EDC83C}" type="presParOf" srcId="{63B25094-08EF-4780-8059-D4733F4F88B3}" destId="{B76CFB33-C996-4EB5-9579-4F960C2C60C6}" srcOrd="2" destOrd="0" presId="urn:microsoft.com/office/officeart/2005/8/layout/vProcess5"/>
    <dgm:cxn modelId="{22593B37-CAE6-4BA4-B459-EB94E7903075}" type="presParOf" srcId="{63B25094-08EF-4780-8059-D4733F4F88B3}" destId="{BA3E6D2C-2659-425A-83CD-AAC3D8AFADD8}" srcOrd="3" destOrd="0" presId="urn:microsoft.com/office/officeart/2005/8/layout/vProcess5"/>
    <dgm:cxn modelId="{76559879-46B5-4BC9-986E-19CDAFEA3AA1}" type="presParOf" srcId="{63B25094-08EF-4780-8059-D4733F4F88B3}" destId="{360BE527-1EC3-40E4-AB83-10578DC78223}" srcOrd="4" destOrd="0" presId="urn:microsoft.com/office/officeart/2005/8/layout/vProcess5"/>
    <dgm:cxn modelId="{18D81F16-A86D-4247-973E-087D837E3E8A}" type="presParOf" srcId="{63B25094-08EF-4780-8059-D4733F4F88B3}" destId="{163A4F84-4141-48BE-A15B-A0C1E2FB767A}" srcOrd="5" destOrd="0" presId="urn:microsoft.com/office/officeart/2005/8/layout/vProcess5"/>
    <dgm:cxn modelId="{FF54A49B-771C-40FB-A37E-91BA606E5B86}" type="presParOf" srcId="{63B25094-08EF-4780-8059-D4733F4F88B3}" destId="{CCB54C13-42B4-4A6C-9B03-CF4B5EFFFBCC}" srcOrd="6" destOrd="0" presId="urn:microsoft.com/office/officeart/2005/8/layout/vProcess5"/>
    <dgm:cxn modelId="{E3CB58B7-DDA1-4EAF-AFB7-D79C4DFFED57}" type="presParOf" srcId="{63B25094-08EF-4780-8059-D4733F4F88B3}" destId="{28161E06-EF33-41D0-B971-13C5C008A839}" srcOrd="7" destOrd="0" presId="urn:microsoft.com/office/officeart/2005/8/layout/vProcess5"/>
    <dgm:cxn modelId="{1A0A3C34-5353-4A51-83C9-E4257F062BA3}" type="presParOf" srcId="{63B25094-08EF-4780-8059-D4733F4F88B3}" destId="{45A495D3-A8AF-480D-93E8-F23D7D2F1F01}" srcOrd="8" destOrd="0" presId="urn:microsoft.com/office/officeart/2005/8/layout/vProcess5"/>
    <dgm:cxn modelId="{401F1922-E3D5-4F5E-BEA8-8A98C92D1866}" type="presParOf" srcId="{63B25094-08EF-4780-8059-D4733F4F88B3}" destId="{7CFD8CF9-2807-40C7-836D-7F7D096121C9}" srcOrd="9" destOrd="0" presId="urn:microsoft.com/office/officeart/2005/8/layout/vProcess5"/>
    <dgm:cxn modelId="{BBE07D5D-4FDD-4389-B689-34E5BE937284}" type="presParOf" srcId="{63B25094-08EF-4780-8059-D4733F4F88B3}" destId="{827892FD-8B8F-4A89-966E-C0938892DE3B}" srcOrd="10" destOrd="0" presId="urn:microsoft.com/office/officeart/2005/8/layout/vProcess5"/>
    <dgm:cxn modelId="{31970D22-9700-4913-BF59-A3DDF2C699F9}" type="presParOf" srcId="{63B25094-08EF-4780-8059-D4733F4F88B3}" destId="{0D203286-8A2A-45EB-9A41-BA7D483C239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31300-54F3-43FD-8578-06C73462966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260DC2F-2E87-4966-9F65-3AD15B13386B}">
      <dgm:prSet/>
      <dgm:spPr/>
      <dgm:t>
        <a:bodyPr/>
        <a:lstStyle/>
        <a:p>
          <a:r>
            <a:rPr lang="en-US" b="0" i="0"/>
            <a:t>Customer segmentation adalah proses penting yang diperlukan di bisnis untuk mengenal customer dengan lebih baik</a:t>
          </a:r>
          <a:endParaRPr lang="en-US"/>
        </a:p>
      </dgm:t>
    </dgm:pt>
    <dgm:pt modelId="{367F4C9C-DD8C-457B-8513-98652C0CB4CA}" type="parTrans" cxnId="{19559727-7EBD-4BAA-9B76-42010C00CACB}">
      <dgm:prSet/>
      <dgm:spPr/>
      <dgm:t>
        <a:bodyPr/>
        <a:lstStyle/>
        <a:p>
          <a:endParaRPr lang="en-US"/>
        </a:p>
      </dgm:t>
    </dgm:pt>
    <dgm:pt modelId="{90F59B94-FC00-40FB-B4C9-DCE168AB07DF}" type="sibTrans" cxnId="{19559727-7EBD-4BAA-9B76-42010C00CACB}">
      <dgm:prSet/>
      <dgm:spPr/>
      <dgm:t>
        <a:bodyPr/>
        <a:lstStyle/>
        <a:p>
          <a:endParaRPr lang="en-US"/>
        </a:p>
      </dgm:t>
    </dgm:pt>
    <dgm:pt modelId="{DDBA3FBA-9B94-439C-836B-5E6DCBDFE6B8}">
      <dgm:prSet/>
      <dgm:spPr/>
      <dgm:t>
        <a:bodyPr/>
        <a:lstStyle/>
        <a:p>
          <a:r>
            <a:rPr lang="en-US" b="0" i="0"/>
            <a:t>Dengan demikian proses bisnis di marketing (pemasaran) dan CRM (customer relationship management) bisa dilakukan lebih tajam. Contoh: pesan marketing bisa lebih personal untuk setiap segment dengan biaya lebih optimal.</a:t>
          </a:r>
          <a:endParaRPr lang="en-US"/>
        </a:p>
      </dgm:t>
    </dgm:pt>
    <dgm:pt modelId="{8955B580-3AC2-4A2C-B93E-599784C75830}" type="parTrans" cxnId="{F5269C04-7186-464E-A223-95EA44295F6F}">
      <dgm:prSet/>
      <dgm:spPr/>
      <dgm:t>
        <a:bodyPr/>
        <a:lstStyle/>
        <a:p>
          <a:endParaRPr lang="en-US"/>
        </a:p>
      </dgm:t>
    </dgm:pt>
    <dgm:pt modelId="{D301C61E-DD60-4BDA-BF89-D1B1361B38DF}" type="sibTrans" cxnId="{F5269C04-7186-464E-A223-95EA44295F6F}">
      <dgm:prSet/>
      <dgm:spPr/>
      <dgm:t>
        <a:bodyPr/>
        <a:lstStyle/>
        <a:p>
          <a:endParaRPr lang="en-US"/>
        </a:p>
      </dgm:t>
    </dgm:pt>
    <dgm:pt modelId="{3EF4C98D-0ABC-43B8-9142-4161CE4DBAF1}">
      <dgm:prSet/>
      <dgm:spPr/>
      <dgm:t>
        <a:bodyPr/>
        <a:lstStyle/>
        <a:p>
          <a:r>
            <a:rPr lang="en-US" b="0" i="0"/>
            <a:t>Dengan proses yang lebih tajam, performa bisnis berpotensi tinggi menjadi lebih baik juga.</a:t>
          </a:r>
          <a:endParaRPr lang="en-US"/>
        </a:p>
      </dgm:t>
    </dgm:pt>
    <dgm:pt modelId="{A08B554E-BE6E-4C67-BAE8-D1A08CDD1379}" type="parTrans" cxnId="{B3B501BD-295D-498F-9331-52F3AA9F31AD}">
      <dgm:prSet/>
      <dgm:spPr/>
      <dgm:t>
        <a:bodyPr/>
        <a:lstStyle/>
        <a:p>
          <a:endParaRPr lang="en-US"/>
        </a:p>
      </dgm:t>
    </dgm:pt>
    <dgm:pt modelId="{695EF9AE-88FD-4DC3-8DD9-C2A74C14A54D}" type="sibTrans" cxnId="{B3B501BD-295D-498F-9331-52F3AA9F31AD}">
      <dgm:prSet/>
      <dgm:spPr/>
      <dgm:t>
        <a:bodyPr/>
        <a:lstStyle/>
        <a:p>
          <a:endParaRPr lang="en-US"/>
        </a:p>
      </dgm:t>
    </dgm:pt>
    <dgm:pt modelId="{E2DBC25D-2E10-4819-9CCF-0B6B89A90BE3}">
      <dgm:prSet/>
      <dgm:spPr/>
      <dgm:t>
        <a:bodyPr/>
        <a:lstStyle/>
        <a:p>
          <a:r>
            <a:rPr lang="en-US" b="0" i="0"/>
            <a:t>Untuk menemukan segmentasi yang baik, perlu proses analisa data dari profile customer yang cukup banyak dan rutin. Ini bisa dibantu dengan algoritma komputer.</a:t>
          </a:r>
          <a:endParaRPr lang="en-US"/>
        </a:p>
      </dgm:t>
    </dgm:pt>
    <dgm:pt modelId="{19FB7015-AAED-449F-84B3-27C41079BEA9}" type="parTrans" cxnId="{118A763C-EDA5-4B4E-BE44-5E6005B98634}">
      <dgm:prSet/>
      <dgm:spPr/>
      <dgm:t>
        <a:bodyPr/>
        <a:lstStyle/>
        <a:p>
          <a:endParaRPr lang="en-US"/>
        </a:p>
      </dgm:t>
    </dgm:pt>
    <dgm:pt modelId="{A5B8E6F7-E67D-4B9B-B337-1BE1561D65DE}" type="sibTrans" cxnId="{118A763C-EDA5-4B4E-BE44-5E6005B98634}">
      <dgm:prSet/>
      <dgm:spPr/>
      <dgm:t>
        <a:bodyPr/>
        <a:lstStyle/>
        <a:p>
          <a:endParaRPr lang="en-US"/>
        </a:p>
      </dgm:t>
    </dgm:pt>
    <dgm:pt modelId="{B062D135-28D5-45E9-833A-BD6D438F4721}" type="pres">
      <dgm:prSet presAssocID="{D6C31300-54F3-43FD-8578-06C734629669}" presName="linear" presStyleCnt="0">
        <dgm:presLayoutVars>
          <dgm:animLvl val="lvl"/>
          <dgm:resizeHandles val="exact"/>
        </dgm:presLayoutVars>
      </dgm:prSet>
      <dgm:spPr/>
    </dgm:pt>
    <dgm:pt modelId="{21999B32-6CC6-4349-881A-FAC594C38AB5}" type="pres">
      <dgm:prSet presAssocID="{7260DC2F-2E87-4966-9F65-3AD15B13386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C5919D-448C-4B13-AD0E-858B196067DA}" type="pres">
      <dgm:prSet presAssocID="{90F59B94-FC00-40FB-B4C9-DCE168AB07DF}" presName="spacer" presStyleCnt="0"/>
      <dgm:spPr/>
    </dgm:pt>
    <dgm:pt modelId="{14543B16-7114-4C6E-9443-0556870774E9}" type="pres">
      <dgm:prSet presAssocID="{DDBA3FBA-9B94-439C-836B-5E6DCBDFE6B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4A3F46-B66D-442C-966B-E9429523F8C7}" type="pres">
      <dgm:prSet presAssocID="{D301C61E-DD60-4BDA-BF89-D1B1361B38DF}" presName="spacer" presStyleCnt="0"/>
      <dgm:spPr/>
    </dgm:pt>
    <dgm:pt modelId="{FFD6FBBB-98A0-4667-B50F-16B9C611A2B5}" type="pres">
      <dgm:prSet presAssocID="{3EF4C98D-0ABC-43B8-9142-4161CE4DBAF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6329A81-3D3D-4B1D-8F94-D5F05A0376E4}" type="pres">
      <dgm:prSet presAssocID="{695EF9AE-88FD-4DC3-8DD9-C2A74C14A54D}" presName="spacer" presStyleCnt="0"/>
      <dgm:spPr/>
    </dgm:pt>
    <dgm:pt modelId="{89A2B4BF-C859-44C8-84A4-8855A171B91C}" type="pres">
      <dgm:prSet presAssocID="{E2DBC25D-2E10-4819-9CCF-0B6B89A90BE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5269C04-7186-464E-A223-95EA44295F6F}" srcId="{D6C31300-54F3-43FD-8578-06C734629669}" destId="{DDBA3FBA-9B94-439C-836B-5E6DCBDFE6B8}" srcOrd="1" destOrd="0" parTransId="{8955B580-3AC2-4A2C-B93E-599784C75830}" sibTransId="{D301C61E-DD60-4BDA-BF89-D1B1361B38DF}"/>
    <dgm:cxn modelId="{F209AE26-74F3-4736-88A0-F2F6BD5F732F}" type="presOf" srcId="{E2DBC25D-2E10-4819-9CCF-0B6B89A90BE3}" destId="{89A2B4BF-C859-44C8-84A4-8855A171B91C}" srcOrd="0" destOrd="0" presId="urn:microsoft.com/office/officeart/2005/8/layout/vList2"/>
    <dgm:cxn modelId="{19559727-7EBD-4BAA-9B76-42010C00CACB}" srcId="{D6C31300-54F3-43FD-8578-06C734629669}" destId="{7260DC2F-2E87-4966-9F65-3AD15B13386B}" srcOrd="0" destOrd="0" parTransId="{367F4C9C-DD8C-457B-8513-98652C0CB4CA}" sibTransId="{90F59B94-FC00-40FB-B4C9-DCE168AB07DF}"/>
    <dgm:cxn modelId="{118A763C-EDA5-4B4E-BE44-5E6005B98634}" srcId="{D6C31300-54F3-43FD-8578-06C734629669}" destId="{E2DBC25D-2E10-4819-9CCF-0B6B89A90BE3}" srcOrd="3" destOrd="0" parTransId="{19FB7015-AAED-449F-84B3-27C41079BEA9}" sibTransId="{A5B8E6F7-E67D-4B9B-B337-1BE1561D65DE}"/>
    <dgm:cxn modelId="{D81C3873-47B3-420B-A018-6F945295AF26}" type="presOf" srcId="{DDBA3FBA-9B94-439C-836B-5E6DCBDFE6B8}" destId="{14543B16-7114-4C6E-9443-0556870774E9}" srcOrd="0" destOrd="0" presId="urn:microsoft.com/office/officeart/2005/8/layout/vList2"/>
    <dgm:cxn modelId="{589CCA7A-37A5-47F4-B06F-5BBD302AEAA9}" type="presOf" srcId="{3EF4C98D-0ABC-43B8-9142-4161CE4DBAF1}" destId="{FFD6FBBB-98A0-4667-B50F-16B9C611A2B5}" srcOrd="0" destOrd="0" presId="urn:microsoft.com/office/officeart/2005/8/layout/vList2"/>
    <dgm:cxn modelId="{B3B501BD-295D-498F-9331-52F3AA9F31AD}" srcId="{D6C31300-54F3-43FD-8578-06C734629669}" destId="{3EF4C98D-0ABC-43B8-9142-4161CE4DBAF1}" srcOrd="2" destOrd="0" parTransId="{A08B554E-BE6E-4C67-BAE8-D1A08CDD1379}" sibTransId="{695EF9AE-88FD-4DC3-8DD9-C2A74C14A54D}"/>
    <dgm:cxn modelId="{244410CB-BFF1-418B-A88C-B769B0ECDB50}" type="presOf" srcId="{D6C31300-54F3-43FD-8578-06C734629669}" destId="{B062D135-28D5-45E9-833A-BD6D438F4721}" srcOrd="0" destOrd="0" presId="urn:microsoft.com/office/officeart/2005/8/layout/vList2"/>
    <dgm:cxn modelId="{2E290ACC-FAB5-4DB5-9E0F-3E265F672928}" type="presOf" srcId="{7260DC2F-2E87-4966-9F65-3AD15B13386B}" destId="{21999B32-6CC6-4349-881A-FAC594C38AB5}" srcOrd="0" destOrd="0" presId="urn:microsoft.com/office/officeart/2005/8/layout/vList2"/>
    <dgm:cxn modelId="{13601513-C3BC-4FB5-824F-1158325F6476}" type="presParOf" srcId="{B062D135-28D5-45E9-833A-BD6D438F4721}" destId="{21999B32-6CC6-4349-881A-FAC594C38AB5}" srcOrd="0" destOrd="0" presId="urn:microsoft.com/office/officeart/2005/8/layout/vList2"/>
    <dgm:cxn modelId="{3D800741-5F50-4A0E-A4A8-F75ACC4FD58C}" type="presParOf" srcId="{B062D135-28D5-45E9-833A-BD6D438F4721}" destId="{25C5919D-448C-4B13-AD0E-858B196067DA}" srcOrd="1" destOrd="0" presId="urn:microsoft.com/office/officeart/2005/8/layout/vList2"/>
    <dgm:cxn modelId="{94D2A5DB-D552-4BE3-987D-87960664D3D6}" type="presParOf" srcId="{B062D135-28D5-45E9-833A-BD6D438F4721}" destId="{14543B16-7114-4C6E-9443-0556870774E9}" srcOrd="2" destOrd="0" presId="urn:microsoft.com/office/officeart/2005/8/layout/vList2"/>
    <dgm:cxn modelId="{0FA03E23-1E26-4037-8427-60174079BFB1}" type="presParOf" srcId="{B062D135-28D5-45E9-833A-BD6D438F4721}" destId="{EB4A3F46-B66D-442C-966B-E9429523F8C7}" srcOrd="3" destOrd="0" presId="urn:microsoft.com/office/officeart/2005/8/layout/vList2"/>
    <dgm:cxn modelId="{8C8381C2-74B8-457E-9303-1A3364DB5166}" type="presParOf" srcId="{B062D135-28D5-45E9-833A-BD6D438F4721}" destId="{FFD6FBBB-98A0-4667-B50F-16B9C611A2B5}" srcOrd="4" destOrd="0" presId="urn:microsoft.com/office/officeart/2005/8/layout/vList2"/>
    <dgm:cxn modelId="{6A244F6D-7CC7-4BB4-98D3-BB5CF6DAF1AA}" type="presParOf" srcId="{B062D135-28D5-45E9-833A-BD6D438F4721}" destId="{26329A81-3D3D-4B1D-8F94-D5F05A0376E4}" srcOrd="5" destOrd="0" presId="urn:microsoft.com/office/officeart/2005/8/layout/vList2"/>
    <dgm:cxn modelId="{6099B68C-17B7-4E65-BD3F-0F043ADB1CC6}" type="presParOf" srcId="{B062D135-28D5-45E9-833A-BD6D438F4721}" destId="{89A2B4BF-C859-44C8-84A4-8855A171B9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8C267-23BA-406B-9885-5F0E2331A266}">
      <dsp:nvSpPr>
        <dsp:cNvPr id="0" name=""/>
        <dsp:cNvSpPr/>
      </dsp:nvSpPr>
      <dsp:spPr>
        <a:xfrm>
          <a:off x="0" y="0"/>
          <a:ext cx="5762624" cy="6143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Apa dan kenapa Customer Segmentation dalam penggunaan di bisnis?</a:t>
          </a:r>
          <a:endParaRPr lang="en-US" sz="1300" kern="1200"/>
        </a:p>
      </dsp:txBody>
      <dsp:txXfrm>
        <a:off x="17993" y="17993"/>
        <a:ext cx="5047801" cy="578346"/>
      </dsp:txXfrm>
    </dsp:sp>
    <dsp:sp modelId="{B3A04A27-49B1-4D61-93CA-DE8C2F1D5748}">
      <dsp:nvSpPr>
        <dsp:cNvPr id="0" name=""/>
        <dsp:cNvSpPr/>
      </dsp:nvSpPr>
      <dsp:spPr>
        <a:xfrm>
          <a:off x="482619" y="726029"/>
          <a:ext cx="5762624" cy="614332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Aplikasi Customer Segmentation secara teknis dengan Algoritma K-Means di R</a:t>
          </a:r>
          <a:endParaRPr lang="en-US" sz="1300" kern="1200"/>
        </a:p>
      </dsp:txBody>
      <dsp:txXfrm>
        <a:off x="500612" y="744022"/>
        <a:ext cx="4844702" cy="578346"/>
      </dsp:txXfrm>
    </dsp:sp>
    <dsp:sp modelId="{5FDAC8AB-D0E9-40E9-8239-199C758A0AF3}">
      <dsp:nvSpPr>
        <dsp:cNvPr id="0" name=""/>
        <dsp:cNvSpPr/>
      </dsp:nvSpPr>
      <dsp:spPr>
        <a:xfrm>
          <a:off x="958036" y="1452058"/>
          <a:ext cx="5762624" cy="614332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Bagaimana mempersiapkan data profil pelanggan di R agar dapat digunakan oleh algoritma K-Means</a:t>
          </a:r>
          <a:endParaRPr lang="en-US" sz="1300" kern="1200"/>
        </a:p>
      </dsp:txBody>
      <dsp:txXfrm>
        <a:off x="976029" y="1470051"/>
        <a:ext cx="4851906" cy="578346"/>
      </dsp:txXfrm>
    </dsp:sp>
    <dsp:sp modelId="{08A8CDEE-7B88-4966-ABBF-F2CB10201C33}">
      <dsp:nvSpPr>
        <dsp:cNvPr id="0" name=""/>
        <dsp:cNvSpPr/>
      </dsp:nvSpPr>
      <dsp:spPr>
        <a:xfrm>
          <a:off x="1440656" y="2178088"/>
          <a:ext cx="5762624" cy="61433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Mempaketkan algoritma sebagai model dan mengoperasionalkannya sehingga dapat digunakan sehari-hari oleh bisnis</a:t>
          </a:r>
          <a:endParaRPr lang="en-US" sz="1300" kern="1200"/>
        </a:p>
      </dsp:txBody>
      <dsp:txXfrm>
        <a:off x="1458649" y="2196081"/>
        <a:ext cx="4844702" cy="578346"/>
      </dsp:txXfrm>
    </dsp:sp>
    <dsp:sp modelId="{4451DF14-FDF6-4E4C-B942-99C838CCF501}">
      <dsp:nvSpPr>
        <dsp:cNvPr id="0" name=""/>
        <dsp:cNvSpPr/>
      </dsp:nvSpPr>
      <dsp:spPr>
        <a:xfrm>
          <a:off x="5363308" y="470522"/>
          <a:ext cx="399316" cy="3993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453154" y="470522"/>
        <a:ext cx="219624" cy="300485"/>
      </dsp:txXfrm>
    </dsp:sp>
    <dsp:sp modelId="{D8BC362D-386B-43B6-9299-3EFBB1DFBF2D}">
      <dsp:nvSpPr>
        <dsp:cNvPr id="0" name=""/>
        <dsp:cNvSpPr/>
      </dsp:nvSpPr>
      <dsp:spPr>
        <a:xfrm>
          <a:off x="5845928" y="1196552"/>
          <a:ext cx="399316" cy="3993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35774" y="1196552"/>
        <a:ext cx="219624" cy="300485"/>
      </dsp:txXfrm>
    </dsp:sp>
    <dsp:sp modelId="{01FC3754-A7C1-418C-9ECF-15B4203479C8}">
      <dsp:nvSpPr>
        <dsp:cNvPr id="0" name=""/>
        <dsp:cNvSpPr/>
      </dsp:nvSpPr>
      <dsp:spPr>
        <a:xfrm>
          <a:off x="6321344" y="1922581"/>
          <a:ext cx="399316" cy="3993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11190" y="1922581"/>
        <a:ext cx="219624" cy="300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2A19E-B96E-4089-8904-812B3501C958}">
      <dsp:nvSpPr>
        <dsp:cNvPr id="0" name=""/>
        <dsp:cNvSpPr/>
      </dsp:nvSpPr>
      <dsp:spPr>
        <a:xfrm>
          <a:off x="0" y="0"/>
          <a:ext cx="2464593" cy="326231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Dapat membuat pesan pemasaran yang lebih mengena ke tiap pelanggan</a:t>
          </a:r>
          <a:endParaRPr lang="en-US" sz="2000" kern="1200"/>
        </a:p>
      </dsp:txBody>
      <dsp:txXfrm>
        <a:off x="0" y="1239678"/>
        <a:ext cx="2464593" cy="1957387"/>
      </dsp:txXfrm>
    </dsp:sp>
    <dsp:sp modelId="{9301C34C-9CFA-4598-AE2F-CB49D4582C46}">
      <dsp:nvSpPr>
        <dsp:cNvPr id="0" name=""/>
        <dsp:cNvSpPr/>
      </dsp:nvSpPr>
      <dsp:spPr>
        <a:xfrm>
          <a:off x="742950" y="326231"/>
          <a:ext cx="978693" cy="9786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303" tIns="12700" rIns="76303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1</a:t>
          </a:r>
        </a:p>
      </dsp:txBody>
      <dsp:txXfrm>
        <a:off x="886276" y="469557"/>
        <a:ext cx="692041" cy="692041"/>
      </dsp:txXfrm>
    </dsp:sp>
    <dsp:sp modelId="{25B503BD-12DE-4461-9E8D-1B6E3C877BA3}">
      <dsp:nvSpPr>
        <dsp:cNvPr id="0" name=""/>
        <dsp:cNvSpPr/>
      </dsp:nvSpPr>
      <dsp:spPr>
        <a:xfrm>
          <a:off x="0" y="3262240"/>
          <a:ext cx="246459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C01E2E-1771-4804-9CBE-6E110E82B142}">
      <dsp:nvSpPr>
        <dsp:cNvPr id="0" name=""/>
        <dsp:cNvSpPr/>
      </dsp:nvSpPr>
      <dsp:spPr>
        <a:xfrm>
          <a:off x="2711053" y="0"/>
          <a:ext cx="2464593" cy="326231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Bisa lebih mengenal customer / pelanggan</a:t>
          </a:r>
          <a:endParaRPr lang="en-US" sz="2000" kern="1200"/>
        </a:p>
      </dsp:txBody>
      <dsp:txXfrm>
        <a:off x="2711053" y="1239678"/>
        <a:ext cx="2464593" cy="1957387"/>
      </dsp:txXfrm>
    </dsp:sp>
    <dsp:sp modelId="{55DBB95C-E6B6-476F-90C3-6A2D36D60CD2}">
      <dsp:nvSpPr>
        <dsp:cNvPr id="0" name=""/>
        <dsp:cNvSpPr/>
      </dsp:nvSpPr>
      <dsp:spPr>
        <a:xfrm>
          <a:off x="3454003" y="326231"/>
          <a:ext cx="978693" cy="9786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303" tIns="12700" rIns="76303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2</a:t>
          </a:r>
        </a:p>
      </dsp:txBody>
      <dsp:txXfrm>
        <a:off x="3597329" y="469557"/>
        <a:ext cx="692041" cy="692041"/>
      </dsp:txXfrm>
    </dsp:sp>
    <dsp:sp modelId="{8DC48AD9-4E4E-47D0-AA61-53D7CD305424}">
      <dsp:nvSpPr>
        <dsp:cNvPr id="0" name=""/>
        <dsp:cNvSpPr/>
      </dsp:nvSpPr>
      <dsp:spPr>
        <a:xfrm>
          <a:off x="2711053" y="3262240"/>
          <a:ext cx="246459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8F8DDB-2A5F-4F56-A78A-43870E9FF1A9}">
      <dsp:nvSpPr>
        <dsp:cNvPr id="0" name=""/>
        <dsp:cNvSpPr/>
      </dsp:nvSpPr>
      <dsp:spPr>
        <a:xfrm>
          <a:off x="5422106" y="0"/>
          <a:ext cx="2464593" cy="326231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Biaya pemasaran bisa menjadi lebih rendah</a:t>
          </a:r>
          <a:endParaRPr lang="en-US" sz="2000" kern="1200"/>
        </a:p>
      </dsp:txBody>
      <dsp:txXfrm>
        <a:off x="5422106" y="1239678"/>
        <a:ext cx="2464593" cy="1957387"/>
      </dsp:txXfrm>
    </dsp:sp>
    <dsp:sp modelId="{F50B5C65-DFC1-4F76-A274-C75FF2E9D580}">
      <dsp:nvSpPr>
        <dsp:cNvPr id="0" name=""/>
        <dsp:cNvSpPr/>
      </dsp:nvSpPr>
      <dsp:spPr>
        <a:xfrm>
          <a:off x="6165056" y="326231"/>
          <a:ext cx="978693" cy="9786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303" tIns="12700" rIns="76303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3</a:t>
          </a:r>
        </a:p>
      </dsp:txBody>
      <dsp:txXfrm>
        <a:off x="6308382" y="469557"/>
        <a:ext cx="692041" cy="692041"/>
      </dsp:txXfrm>
    </dsp:sp>
    <dsp:sp modelId="{399B63C8-4532-44C7-AA34-8C5E72761D26}">
      <dsp:nvSpPr>
        <dsp:cNvPr id="0" name=""/>
        <dsp:cNvSpPr/>
      </dsp:nvSpPr>
      <dsp:spPr>
        <a:xfrm>
          <a:off x="5422106" y="3262240"/>
          <a:ext cx="246459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219FE-9C5C-4555-A0F2-353592DA7D95}">
      <dsp:nvSpPr>
        <dsp:cNvPr id="0" name=""/>
        <dsp:cNvSpPr/>
      </dsp:nvSpPr>
      <dsp:spPr>
        <a:xfrm>
          <a:off x="0" y="0"/>
          <a:ext cx="5762624" cy="6143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Agar kita dapat membagi-bagi segmen customer dengan gampang</a:t>
          </a:r>
          <a:endParaRPr lang="en-US" sz="1600" kern="1200"/>
        </a:p>
      </dsp:txBody>
      <dsp:txXfrm>
        <a:off x="17993" y="17993"/>
        <a:ext cx="5047801" cy="578346"/>
      </dsp:txXfrm>
    </dsp:sp>
    <dsp:sp modelId="{B76CFB33-C996-4EB5-9579-4F960C2C60C6}">
      <dsp:nvSpPr>
        <dsp:cNvPr id="0" name=""/>
        <dsp:cNvSpPr/>
      </dsp:nvSpPr>
      <dsp:spPr>
        <a:xfrm>
          <a:off x="482619" y="726029"/>
          <a:ext cx="5762624" cy="614332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Dapat membantu kita menentukan jumlah clustering yang optimal</a:t>
          </a:r>
          <a:endParaRPr lang="en-US" sz="1600" kern="1200"/>
        </a:p>
      </dsp:txBody>
      <dsp:txXfrm>
        <a:off x="500612" y="744022"/>
        <a:ext cx="4844702" cy="578346"/>
      </dsp:txXfrm>
    </dsp:sp>
    <dsp:sp modelId="{BA3E6D2C-2659-425A-83CD-AAC3D8AFADD8}">
      <dsp:nvSpPr>
        <dsp:cNvPr id="0" name=""/>
        <dsp:cNvSpPr/>
      </dsp:nvSpPr>
      <dsp:spPr>
        <a:xfrm>
          <a:off x="958036" y="1452058"/>
          <a:ext cx="5762624" cy="614332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Dapat memberikan hasil jauh lebih cepat</a:t>
          </a:r>
          <a:endParaRPr lang="en-US" sz="1600" kern="1200"/>
        </a:p>
      </dsp:txBody>
      <dsp:txXfrm>
        <a:off x="976029" y="1470051"/>
        <a:ext cx="4851906" cy="578346"/>
      </dsp:txXfrm>
    </dsp:sp>
    <dsp:sp modelId="{360BE527-1EC3-40E4-AB83-10578DC78223}">
      <dsp:nvSpPr>
        <dsp:cNvPr id="0" name=""/>
        <dsp:cNvSpPr/>
      </dsp:nvSpPr>
      <dsp:spPr>
        <a:xfrm>
          <a:off x="1440656" y="2178088"/>
          <a:ext cx="5762624" cy="61433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Karena bisa memberikan best practic</a:t>
          </a:r>
          <a:endParaRPr lang="en-US" sz="1600" kern="1200"/>
        </a:p>
      </dsp:txBody>
      <dsp:txXfrm>
        <a:off x="1458649" y="2196081"/>
        <a:ext cx="4844702" cy="578346"/>
      </dsp:txXfrm>
    </dsp:sp>
    <dsp:sp modelId="{163A4F84-4141-48BE-A15B-A0C1E2FB767A}">
      <dsp:nvSpPr>
        <dsp:cNvPr id="0" name=""/>
        <dsp:cNvSpPr/>
      </dsp:nvSpPr>
      <dsp:spPr>
        <a:xfrm>
          <a:off x="5363308" y="470522"/>
          <a:ext cx="399316" cy="3993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453154" y="470522"/>
        <a:ext cx="219624" cy="300485"/>
      </dsp:txXfrm>
    </dsp:sp>
    <dsp:sp modelId="{CCB54C13-42B4-4A6C-9B03-CF4B5EFFFBCC}">
      <dsp:nvSpPr>
        <dsp:cNvPr id="0" name=""/>
        <dsp:cNvSpPr/>
      </dsp:nvSpPr>
      <dsp:spPr>
        <a:xfrm>
          <a:off x="5845928" y="1196552"/>
          <a:ext cx="399316" cy="3993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35774" y="1196552"/>
        <a:ext cx="219624" cy="300485"/>
      </dsp:txXfrm>
    </dsp:sp>
    <dsp:sp modelId="{28161E06-EF33-41D0-B971-13C5C008A839}">
      <dsp:nvSpPr>
        <dsp:cNvPr id="0" name=""/>
        <dsp:cNvSpPr/>
      </dsp:nvSpPr>
      <dsp:spPr>
        <a:xfrm>
          <a:off x="6321344" y="1922581"/>
          <a:ext cx="399316" cy="3993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11190" y="1922581"/>
        <a:ext cx="219624" cy="3004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99B32-6CC6-4349-881A-FAC594C38AB5}">
      <dsp:nvSpPr>
        <dsp:cNvPr id="0" name=""/>
        <dsp:cNvSpPr/>
      </dsp:nvSpPr>
      <dsp:spPr>
        <a:xfrm>
          <a:off x="0" y="70240"/>
          <a:ext cx="7203281" cy="6370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Customer segmentation adalah proses penting yang diperlukan di bisnis untuk mengenal customer dengan lebih baik</a:t>
          </a:r>
          <a:endParaRPr lang="en-US" sz="1200" kern="1200"/>
        </a:p>
      </dsp:txBody>
      <dsp:txXfrm>
        <a:off x="31099" y="101339"/>
        <a:ext cx="7141083" cy="574867"/>
      </dsp:txXfrm>
    </dsp:sp>
    <dsp:sp modelId="{14543B16-7114-4C6E-9443-0556870774E9}">
      <dsp:nvSpPr>
        <dsp:cNvPr id="0" name=""/>
        <dsp:cNvSpPr/>
      </dsp:nvSpPr>
      <dsp:spPr>
        <a:xfrm>
          <a:off x="0" y="741865"/>
          <a:ext cx="7203281" cy="6370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Dengan demikian proses bisnis di marketing (pemasaran) dan CRM (customer relationship management) bisa dilakukan lebih tajam. Contoh: pesan marketing bisa lebih personal untuk setiap segment dengan biaya lebih optimal.</a:t>
          </a:r>
          <a:endParaRPr lang="en-US" sz="1200" kern="1200"/>
        </a:p>
      </dsp:txBody>
      <dsp:txXfrm>
        <a:off x="31099" y="772964"/>
        <a:ext cx="7141083" cy="574867"/>
      </dsp:txXfrm>
    </dsp:sp>
    <dsp:sp modelId="{FFD6FBBB-98A0-4667-B50F-16B9C611A2B5}">
      <dsp:nvSpPr>
        <dsp:cNvPr id="0" name=""/>
        <dsp:cNvSpPr/>
      </dsp:nvSpPr>
      <dsp:spPr>
        <a:xfrm>
          <a:off x="0" y="1413490"/>
          <a:ext cx="7203281" cy="6370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Dengan proses yang lebih tajam, performa bisnis berpotensi tinggi menjadi lebih baik juga.</a:t>
          </a:r>
          <a:endParaRPr lang="en-US" sz="1200" kern="1200"/>
        </a:p>
      </dsp:txBody>
      <dsp:txXfrm>
        <a:off x="31099" y="1444589"/>
        <a:ext cx="7141083" cy="574867"/>
      </dsp:txXfrm>
    </dsp:sp>
    <dsp:sp modelId="{89A2B4BF-C859-44C8-84A4-8855A171B91C}">
      <dsp:nvSpPr>
        <dsp:cNvPr id="0" name=""/>
        <dsp:cNvSpPr/>
      </dsp:nvSpPr>
      <dsp:spPr>
        <a:xfrm>
          <a:off x="0" y="2085115"/>
          <a:ext cx="7203281" cy="6370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Untuk menemukan segmentasi yang baik, perlu proses analisa data dari profile customer yang cukup banyak dan rutin. Ini bisa dibantu dengan algoritma komputer.</a:t>
          </a:r>
          <a:endParaRPr lang="en-US" sz="1200" kern="1200"/>
        </a:p>
      </dsp:txBody>
      <dsp:txXfrm>
        <a:off x="31099" y="2116214"/>
        <a:ext cx="7141083" cy="574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Setiap</a:t>
            </a:r>
            <a:r>
              <a:rPr lang="en-GB" dirty="0"/>
              <a:t> orang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selera</a:t>
            </a:r>
            <a:r>
              <a:rPr lang="en-GB" dirty="0"/>
              <a:t> yang </a:t>
            </a:r>
            <a:r>
              <a:rPr lang="en-GB" dirty="0" err="1"/>
              <a:t>berbeda</a:t>
            </a:r>
            <a:r>
              <a:rPr lang="en-GB" dirty="0"/>
              <a:t>, </a:t>
            </a:r>
            <a:r>
              <a:rPr lang="en-GB" dirty="0" err="1"/>
              <a:t>ibu</a:t>
            </a:r>
            <a:r>
              <a:rPr lang="en-GB" dirty="0"/>
              <a:t> </a:t>
            </a:r>
            <a:r>
              <a:rPr lang="en-GB" dirty="0" err="1"/>
              <a:t>kntang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26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882dd136_0_1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7882dd136_0_1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Perkiraan</a:t>
            </a:r>
            <a:r>
              <a:rPr lang="en-GB" dirty="0"/>
              <a:t> 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perasaan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kebutuhan</a:t>
            </a:r>
            <a:r>
              <a:rPr lang="en-GB" dirty="0"/>
              <a:t>,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algoritma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88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Sampai</a:t>
            </a:r>
            <a:r>
              <a:rPr lang="en-GB" dirty="0"/>
              <a:t> centroid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bergeser</a:t>
            </a:r>
            <a:r>
              <a:rPr lang="en-GB" dirty="0"/>
              <a:t>.</a:t>
            </a:r>
          </a:p>
          <a:p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menggnakan</a:t>
            </a:r>
            <a:r>
              <a:rPr lang="en-GB" dirty="0"/>
              <a:t> 1 </a:t>
            </a:r>
            <a:r>
              <a:rPr lang="en-GB" dirty="0" err="1"/>
              <a:t>dimensi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usia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4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Membuat</a:t>
            </a:r>
            <a:r>
              <a:rPr lang="en-GB" dirty="0"/>
              <a:t> segmentation/clustering </a:t>
            </a:r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peta</a:t>
            </a:r>
            <a:r>
              <a:rPr lang="en-GB" dirty="0"/>
              <a:t> </a:t>
            </a:r>
            <a:r>
              <a:rPr lang="en-GB" dirty="0" err="1"/>
              <a:t>tranksanksi</a:t>
            </a:r>
            <a:endParaRPr lang="en-GB" dirty="0"/>
          </a:p>
          <a:p>
            <a:r>
              <a:rPr lang="en-GB" dirty="0"/>
              <a:t>By </a:t>
            </a:r>
            <a:r>
              <a:rPr lang="en-GB" dirty="0" err="1"/>
              <a:t>usia</a:t>
            </a:r>
            <a:r>
              <a:rPr lang="en-GB" dirty="0"/>
              <a:t>, </a:t>
            </a:r>
            <a:r>
              <a:rPr lang="en-GB" dirty="0" err="1"/>
              <a:t>profesi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4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7882dd13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7882dd13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7882dd136_0_5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b7882dd136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b7882dd136_0_1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b7882dd136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6cd8eae0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d6cd8eae0a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6cd8eae0a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d6cd8eae0a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b7882dd136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b7882dd136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b7882dd136_0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b7882dd136_0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>
            <a:spLocks noGrp="1"/>
          </p:cNvSpPr>
          <p:nvPr>
            <p:ph type="pic" idx="2"/>
          </p:nvPr>
        </p:nvSpPr>
        <p:spPr>
          <a:xfrm>
            <a:off x="664029" y="664029"/>
            <a:ext cx="3265800" cy="381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title"/>
          </p:nvPr>
        </p:nvSpPr>
        <p:spPr>
          <a:xfrm>
            <a:off x="5337926" y="1121406"/>
            <a:ext cx="32658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title"/>
          </p:nvPr>
        </p:nvSpPr>
        <p:spPr>
          <a:xfrm>
            <a:off x="964545" y="1000594"/>
            <a:ext cx="27228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Black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>
            <a:spLocks noGrp="1"/>
          </p:cNvSpPr>
          <p:nvPr>
            <p:ph type="pic" idx="2"/>
          </p:nvPr>
        </p:nvSpPr>
        <p:spPr>
          <a:xfrm>
            <a:off x="885146" y="-142875"/>
            <a:ext cx="1769100" cy="37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title"/>
          </p:nvPr>
        </p:nvSpPr>
        <p:spPr>
          <a:xfrm>
            <a:off x="5657851" y="904568"/>
            <a:ext cx="28587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1"/>
          <p:cNvSpPr>
            <a:spLocks noGrp="1"/>
          </p:cNvSpPr>
          <p:nvPr>
            <p:ph type="pic" idx="3"/>
          </p:nvPr>
        </p:nvSpPr>
        <p:spPr>
          <a:xfrm>
            <a:off x="3042558" y="1733550"/>
            <a:ext cx="1769100" cy="37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>
            <a:spLocks noGrp="1"/>
          </p:cNvSpPr>
          <p:nvPr>
            <p:ph type="pic" idx="2"/>
          </p:nvPr>
        </p:nvSpPr>
        <p:spPr>
          <a:xfrm>
            <a:off x="0" y="-3869"/>
            <a:ext cx="3929100" cy="514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title"/>
          </p:nvPr>
        </p:nvSpPr>
        <p:spPr>
          <a:xfrm>
            <a:off x="550069" y="1914525"/>
            <a:ext cx="2829000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  <a:defRPr sz="4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>
            <a:spLocks noGrp="1"/>
          </p:cNvSpPr>
          <p:nvPr>
            <p:ph type="pic" idx="2"/>
          </p:nvPr>
        </p:nvSpPr>
        <p:spPr>
          <a:xfrm>
            <a:off x="0" y="-3869"/>
            <a:ext cx="9144000" cy="514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title"/>
          </p:nvPr>
        </p:nvSpPr>
        <p:spPr>
          <a:xfrm>
            <a:off x="1874519" y="1988820"/>
            <a:ext cx="53952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  <a:defRPr sz="4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>
            <a:spLocks noGrp="1"/>
          </p:cNvSpPr>
          <p:nvPr>
            <p:ph type="title"/>
          </p:nvPr>
        </p:nvSpPr>
        <p:spPr>
          <a:xfrm>
            <a:off x="1229194" y="539646"/>
            <a:ext cx="66858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>
            <a:spLocks noGrp="1"/>
          </p:cNvSpPr>
          <p:nvPr>
            <p:ph type="pic" idx="2"/>
          </p:nvPr>
        </p:nvSpPr>
        <p:spPr>
          <a:xfrm>
            <a:off x="5443538" y="642938"/>
            <a:ext cx="3700200" cy="385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685800" y="971550"/>
            <a:ext cx="42861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7"/>
          <p:cNvSpPr>
            <a:spLocks noGrp="1"/>
          </p:cNvSpPr>
          <p:nvPr>
            <p:ph type="pic" idx="2"/>
          </p:nvPr>
        </p:nvSpPr>
        <p:spPr>
          <a:xfrm>
            <a:off x="0" y="0"/>
            <a:ext cx="25146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title"/>
          </p:nvPr>
        </p:nvSpPr>
        <p:spPr>
          <a:xfrm>
            <a:off x="5153103" y="969442"/>
            <a:ext cx="3386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>
            <a:spLocks noGrp="1"/>
          </p:cNvSpPr>
          <p:nvPr>
            <p:ph type="title"/>
          </p:nvPr>
        </p:nvSpPr>
        <p:spPr>
          <a:xfrm>
            <a:off x="5793581" y="838508"/>
            <a:ext cx="2479200" cy="15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>
            <a:spLocks noGrp="1"/>
          </p:cNvSpPr>
          <p:nvPr>
            <p:ph type="pic" idx="2"/>
          </p:nvPr>
        </p:nvSpPr>
        <p:spPr>
          <a:xfrm>
            <a:off x="3557588" y="2571750"/>
            <a:ext cx="4922400" cy="190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38"/>
          <p:cNvSpPr>
            <a:spLocks noGrp="1"/>
          </p:cNvSpPr>
          <p:nvPr>
            <p:ph type="pic" idx="3"/>
          </p:nvPr>
        </p:nvSpPr>
        <p:spPr>
          <a:xfrm>
            <a:off x="664028" y="664029"/>
            <a:ext cx="4922400" cy="190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9"/>
          <p:cNvSpPr txBox="1">
            <a:spLocks noGrp="1"/>
          </p:cNvSpPr>
          <p:nvPr>
            <p:ph type="title"/>
          </p:nvPr>
        </p:nvSpPr>
        <p:spPr>
          <a:xfrm>
            <a:off x="664028" y="858918"/>
            <a:ext cx="2479200" cy="15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9"/>
          <p:cNvSpPr>
            <a:spLocks noGrp="1"/>
          </p:cNvSpPr>
          <p:nvPr>
            <p:ph type="pic" idx="2"/>
          </p:nvPr>
        </p:nvSpPr>
        <p:spPr>
          <a:xfrm>
            <a:off x="3557588" y="664029"/>
            <a:ext cx="4922400" cy="381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0"/>
          <p:cNvSpPr>
            <a:spLocks noGrp="1"/>
          </p:cNvSpPr>
          <p:nvPr>
            <p:ph type="pic" idx="2"/>
          </p:nvPr>
        </p:nvSpPr>
        <p:spPr>
          <a:xfrm>
            <a:off x="0" y="-3869"/>
            <a:ext cx="9144000" cy="514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5196199" y="1585913"/>
            <a:ext cx="2900400" cy="1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  <a:defRPr sz="4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1"/>
          <p:cNvSpPr>
            <a:spLocks noGrp="1"/>
          </p:cNvSpPr>
          <p:nvPr>
            <p:ph type="pic" idx="2"/>
          </p:nvPr>
        </p:nvSpPr>
        <p:spPr>
          <a:xfrm>
            <a:off x="3857626" y="707571"/>
            <a:ext cx="3022200" cy="33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4" name="Google Shape;144;p41"/>
          <p:cNvSpPr txBox="1">
            <a:spLocks noGrp="1"/>
          </p:cNvSpPr>
          <p:nvPr>
            <p:ph type="title"/>
          </p:nvPr>
        </p:nvSpPr>
        <p:spPr>
          <a:xfrm>
            <a:off x="685801" y="1053997"/>
            <a:ext cx="26997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2"/>
          <p:cNvSpPr>
            <a:spLocks noGrp="1"/>
          </p:cNvSpPr>
          <p:nvPr>
            <p:ph type="pic" idx="2"/>
          </p:nvPr>
        </p:nvSpPr>
        <p:spPr>
          <a:xfrm>
            <a:off x="0" y="-3869"/>
            <a:ext cx="9144000" cy="514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7" name="Google Shape;147;p42"/>
          <p:cNvSpPr txBox="1">
            <a:spLocks noGrp="1"/>
          </p:cNvSpPr>
          <p:nvPr>
            <p:ph type="title"/>
          </p:nvPr>
        </p:nvSpPr>
        <p:spPr>
          <a:xfrm>
            <a:off x="1328738" y="1585913"/>
            <a:ext cx="2900400" cy="1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  <a:defRPr sz="4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99102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4965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85531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23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35911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132638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9682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82426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C7616CA0-919D-4A49-9C8A-62FDFB3A5183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532236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409532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40050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4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319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E9B9-11A0-4637-8472-3043EC50B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DC8AA-950C-4750-B826-1595045FB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02277-9E63-4CB0-9CF0-AC5CC306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8D4C5-5AC2-4393-8C54-79650B3A0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EA437-BFD0-488A-B2D2-F740B70D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4286368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FE8E-E14A-40B5-8267-96F252D6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86628-371A-4578-801F-A28FAFA0C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828C0-A7B1-40B7-A30D-9D8486439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5636-966F-44DC-9568-49396A42796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68A76-559D-4B1E-98E5-5D71A6F5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9303-93EE-4CD8-B2BD-25E1C739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E889-6CE3-4B2B-B846-6E44FC06D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34C6-23AF-4A7F-AC55-21C3CF9BA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C26E-5AC4-4210-A3E9-6307E6328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50AEF-93A1-45A9-A316-25D73F61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32B41-9057-4F6B-8D60-E38012A4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E73F5-BEFA-468A-8C6B-A5947747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199308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0C23-B277-4734-8B56-481C60BC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06D2E-4C58-4C94-B404-44C891D5E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175C0-EDDF-497F-9A57-E1DA24651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4E94E-FDEA-4027-9E86-8EE0412B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0E207-89A8-4DFD-AFA7-B1C11BAE2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C15C9-3E9F-4A72-8849-667CC80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8475905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5C6D-BB65-420F-8B7E-E6ACEC13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1DFD6-57D8-48FB-AD44-59A09F0A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02EC1-6D58-446F-8C62-400913DBA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F42F1-5D9D-4DDF-9774-AD0C2C9CE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5C340-B704-4DC9-8405-5D05E5C86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5F236-4672-4564-A257-3CC6417C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0480B6-8338-4FCC-B7FF-DC44B530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507CA-8F17-4121-8AC7-A167ACC4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9195969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BEEC-0350-4AB7-8076-B2F19F7C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93C6CF-E42A-4B08-90C5-204B760D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78EB5-C6A4-492A-82D6-C9458262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A8BF6-4BE9-4E5C-AE9B-DB8FC272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8619866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493AD-9B72-4AC0-A5F3-148FD2D8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87D6D-6CC9-4BCF-B11F-D104ED0F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DF94E-4C0A-42B1-86CF-9A73DB49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75110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CF76-4FF1-4B18-90A3-1A308772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354AC-BBEF-4EED-A8EC-F38295171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6EDB0-EC17-474F-8D27-2E73F5EA4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0D14E-08AB-4CC9-9692-E873AE2F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4DAD8-60BB-425D-9952-4186C000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871BB-C086-4F6F-B0EF-D535885E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9194442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F5DE-E712-44DD-ADF9-E54588F9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6D227-5CA0-450C-9DC9-B32254144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F1A5F-D186-4E36-9596-194F5CFAD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22CE6-BCCB-455E-9AF0-2C7D6D4B9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9E844-A978-4835-AABE-5D86131D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BDC20-19BC-4C03-AAFE-FECF1164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1695662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46D6-EED2-4381-9CAC-A72E90BD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59DF6-9F48-47C5-A0ED-932313CC0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BF00E-97AF-4FC6-816D-FA9C8758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C4B33-E6E9-4445-B20A-EA9534789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FE55F-AFF7-49CF-9E94-5CD05C5B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6597686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BB702-8690-4446-9E21-CB6ADE134B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3057E-9D74-40F5-BEC4-2410B417D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CD0F3-9C48-4B0F-8924-18124A26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88F42-C718-412B-BEE7-255DD26E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9FC02-E607-447E-93A1-439F8155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3060718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964545" y="1000594"/>
            <a:ext cx="27228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Black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379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746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F88220-A8BC-4405-B0CB-A3E96E15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BFF06-1DB3-487B-A5CB-43C5CA6B4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DB568-26AE-437C-B59A-959166F91B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FEDE8-FB19-425F-B6A3-ECF2C935BA9B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6652D-2807-4A5D-8E62-70CA3028E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541F-9DBC-4C8E-9F22-308FB3ACA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426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background pattern&#10;&#10;Description automatically generated">
            <a:extLst>
              <a:ext uri="{FF2B5EF4-FFF2-40B4-BE49-F238E27FC236}">
                <a16:creationId xmlns:a16="http://schemas.microsoft.com/office/drawing/2014/main" id="{1C09EECC-C3F6-3AB1-9C2D-BDCBB0989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19" b="23019"/>
          <a:stretch/>
        </p:blipFill>
        <p:spPr>
          <a:xfrm>
            <a:off x="20" y="1"/>
            <a:ext cx="914398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5354BB-97B5-4417-97A0-6D8C1A70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04" y="3489352"/>
            <a:ext cx="4362829" cy="1428000"/>
          </a:xfrm>
        </p:spPr>
        <p:txBody>
          <a:bodyPr wrap="square" anchor="ctr"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Customer </a:t>
            </a:r>
            <a:r>
              <a:rPr lang="en-GB" dirty="0">
                <a:solidFill>
                  <a:schemeClr val="tx1"/>
                </a:solidFill>
              </a:rPr>
              <a:t>Segmentation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94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D95DA-82E8-4A5A-86E8-E33B04AA6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88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6"/>
          <p:cNvSpPr txBox="1"/>
          <p:nvPr/>
        </p:nvSpPr>
        <p:spPr>
          <a:xfrm>
            <a:off x="360759" y="2814636"/>
            <a:ext cx="2468166" cy="183951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  <a:sym typeface="Raleway"/>
              </a:rPr>
              <a:t>Unsupervised Learning</a:t>
            </a:r>
          </a:p>
        </p:txBody>
      </p:sp>
      <p:pic>
        <p:nvPicPr>
          <p:cNvPr id="352" name="Google Shape;352;p86"/>
          <p:cNvPicPr preferRelativeResize="0"/>
          <p:nvPr/>
        </p:nvPicPr>
        <p:blipFill rotWithShape="1">
          <a:blip r:embed="rId3"/>
          <a:srcRect b="14268"/>
          <a:stretch/>
        </p:blipFill>
        <p:spPr>
          <a:xfrm>
            <a:off x="20" y="10"/>
            <a:ext cx="9143980" cy="278294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</p:spPr>
      </p:pic>
      <p:sp>
        <p:nvSpPr>
          <p:cNvPr id="350" name="Google Shape;350;p86"/>
          <p:cNvSpPr txBox="1"/>
          <p:nvPr/>
        </p:nvSpPr>
        <p:spPr>
          <a:xfrm>
            <a:off x="3167986" y="2814637"/>
            <a:ext cx="5614060" cy="183951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Target variable: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tidak ada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Tujuan: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memahami pola pada data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Digunakan pada tahap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eksplorasi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 atau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pre-processing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 data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Tidak memiliki ground truth (label aktual) sehingga tidak ada standar model terbaik.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Tidak ada evaluasi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Google Shape;358;p87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Mindmap</a:t>
            </a:r>
          </a:p>
        </p:txBody>
      </p:sp>
      <p:pic>
        <p:nvPicPr>
          <p:cNvPr id="360" name="Google Shape;360;p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6820" y="1256420"/>
            <a:ext cx="6830359" cy="3295649"/>
          </a:xfrm>
          <a:prstGeom prst="rect">
            <a:avLst/>
          </a:prstGeom>
          <a:noFill/>
        </p:spPr>
      </p:pic>
      <p:pic>
        <p:nvPicPr>
          <p:cNvPr id="359" name="Google Shape;35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4975" y="92425"/>
            <a:ext cx="1538025" cy="5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412A39-21DC-40FD-B952-8F7B2A4BF85D}"/>
              </a:ext>
            </a:extLst>
          </p:cNvPr>
          <p:cNvSpPr txBox="1"/>
          <p:nvPr/>
        </p:nvSpPr>
        <p:spPr>
          <a:xfrm>
            <a:off x="2767054" y="2886323"/>
            <a:ext cx="5518205" cy="19083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5"/>
          <p:cNvSpPr txBox="1">
            <a:spLocks noGrp="1"/>
          </p:cNvSpPr>
          <p:nvPr>
            <p:ph type="title"/>
          </p:nvPr>
        </p:nvSpPr>
        <p:spPr>
          <a:xfrm>
            <a:off x="2775006" y="1542730"/>
            <a:ext cx="4033773" cy="15045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</a:pPr>
            <a:r>
              <a:rPr lang="en-US" b="1" dirty="0"/>
              <a:t>K-</a:t>
            </a:r>
            <a:r>
              <a:rPr lang="en-US" b="1" dirty="0" err="1"/>
              <a:t>meansClustering</a:t>
            </a:r>
            <a:endParaRPr lang="en-US" b="1" dirty="0"/>
          </a:p>
        </p:txBody>
      </p:sp>
      <p:pic>
        <p:nvPicPr>
          <p:cNvPr id="595" name="Google Shape;595;p10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47579" y="2952077"/>
            <a:ext cx="4922400" cy="1636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6"/>
          <p:cNvSpPr txBox="1"/>
          <p:nvPr/>
        </p:nvSpPr>
        <p:spPr>
          <a:xfrm>
            <a:off x="1088685" y="603390"/>
            <a:ext cx="2647617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cap="all">
                <a:solidFill>
                  <a:schemeClr val="tx1"/>
                </a:solidFill>
                <a:latin typeface="+mj-lt"/>
                <a:ea typeface="+mj-ea"/>
                <a:cs typeface="+mj-cs"/>
                <a:sym typeface="Raleway"/>
              </a:rPr>
              <a:t>Clustering</a:t>
            </a:r>
          </a:p>
        </p:txBody>
      </p:sp>
      <p:sp>
        <p:nvSpPr>
          <p:cNvPr id="602" name="Google Shape;602;p106"/>
          <p:cNvSpPr txBox="1"/>
          <p:nvPr/>
        </p:nvSpPr>
        <p:spPr>
          <a:xfrm>
            <a:off x="1088685" y="1511799"/>
            <a:ext cx="2644893" cy="258795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Tujuan: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menemukan pengelompokkan data yang terbaik</a:t>
            </a:r>
          </a:p>
          <a:p>
            <a:pPr marL="457200" lvl="0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Aplikasi clustering:</a:t>
            </a:r>
          </a:p>
          <a:p>
            <a:pPr marL="914400" lvl="1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Customer Segmentation</a:t>
            </a:r>
          </a:p>
          <a:p>
            <a:pPr marL="914400" lvl="1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ource Sans Pro"/>
              </a:rPr>
              <a:t>Product Recommendation</a:t>
            </a:r>
          </a:p>
        </p:txBody>
      </p:sp>
      <p:pic>
        <p:nvPicPr>
          <p:cNvPr id="604" name="Google Shape;604;p106" descr="Diagram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0444" y="1532199"/>
            <a:ext cx="3616163" cy="15097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07"/>
          <p:cNvPicPr preferRelativeResize="0"/>
          <p:nvPr/>
        </p:nvPicPr>
        <p:blipFill rotWithShape="1">
          <a:blip r:embed="rId3"/>
          <a:srcRect t="2226"/>
          <a:stretch/>
        </p:blipFill>
        <p:spPr>
          <a:xfrm>
            <a:off x="482600" y="482600"/>
            <a:ext cx="8178799" cy="41782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8"/>
          <p:cNvSpPr txBox="1">
            <a:spLocks noGrp="1"/>
          </p:cNvSpPr>
          <p:nvPr>
            <p:ph type="title"/>
          </p:nvPr>
        </p:nvSpPr>
        <p:spPr>
          <a:xfrm>
            <a:off x="311700" y="297325"/>
            <a:ext cx="85206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 of Fit K-means Clustering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0"/>
              <a:t>Within Sum of Square</a:t>
            </a:r>
            <a:endParaRPr sz="2600" b="0"/>
          </a:p>
        </p:txBody>
      </p:sp>
      <p:sp>
        <p:nvSpPr>
          <p:cNvPr id="620" name="Google Shape;620;p108"/>
          <p:cNvSpPr txBox="1">
            <a:spLocks noGrp="1"/>
          </p:cNvSpPr>
          <p:nvPr>
            <p:ph type="body" idx="1"/>
          </p:nvPr>
        </p:nvSpPr>
        <p:spPr>
          <a:xfrm>
            <a:off x="402875" y="1520550"/>
            <a:ext cx="27213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Jarak tiap observasi ke centroid tiap cluster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dikuadratkan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dijumlahkan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616" name="Google Shape;61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713" y="1428900"/>
            <a:ext cx="5953125" cy="348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108"/>
          <p:cNvCxnSpPr/>
          <p:nvPr/>
        </p:nvCxnSpPr>
        <p:spPr>
          <a:xfrm>
            <a:off x="4585925" y="2963850"/>
            <a:ext cx="617700" cy="375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108"/>
          <p:cNvCxnSpPr/>
          <p:nvPr/>
        </p:nvCxnSpPr>
        <p:spPr>
          <a:xfrm rot="10800000">
            <a:off x="6774650" y="2431350"/>
            <a:ext cx="456900" cy="3042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" name="Google Shape;619;p108"/>
          <p:cNvCxnSpPr/>
          <p:nvPr/>
        </p:nvCxnSpPr>
        <p:spPr>
          <a:xfrm rot="10800000" flipH="1">
            <a:off x="6278050" y="2883325"/>
            <a:ext cx="537300" cy="1611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108"/>
          <p:cNvCxnSpPr/>
          <p:nvPr/>
        </p:nvCxnSpPr>
        <p:spPr>
          <a:xfrm rot="10800000" flipH="1">
            <a:off x="4874900" y="3339900"/>
            <a:ext cx="328800" cy="205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108"/>
          <p:cNvCxnSpPr/>
          <p:nvPr/>
        </p:nvCxnSpPr>
        <p:spPr>
          <a:xfrm flipH="1">
            <a:off x="5203775" y="2779900"/>
            <a:ext cx="114300" cy="560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108"/>
          <p:cNvCxnSpPr/>
          <p:nvPr/>
        </p:nvCxnSpPr>
        <p:spPr>
          <a:xfrm flipH="1">
            <a:off x="6231250" y="3044425"/>
            <a:ext cx="46800" cy="3534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108"/>
          <p:cNvCxnSpPr/>
          <p:nvPr/>
        </p:nvCxnSpPr>
        <p:spPr>
          <a:xfrm rot="10800000">
            <a:off x="5935750" y="2753125"/>
            <a:ext cx="342300" cy="2913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108"/>
          <p:cNvCxnSpPr/>
          <p:nvPr/>
        </p:nvCxnSpPr>
        <p:spPr>
          <a:xfrm flipH="1">
            <a:off x="6774500" y="2215875"/>
            <a:ext cx="329700" cy="2154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108"/>
          <p:cNvCxnSpPr/>
          <p:nvPr/>
        </p:nvCxnSpPr>
        <p:spPr>
          <a:xfrm rot="10800000" flipH="1">
            <a:off x="6298425" y="2431275"/>
            <a:ext cx="476100" cy="129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108"/>
          <p:cNvSpPr txBox="1"/>
          <p:nvPr/>
        </p:nvSpPr>
        <p:spPr>
          <a:xfrm>
            <a:off x="402875" y="3537000"/>
            <a:ext cx="25971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Ingin WSS yang rendah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9"/>
          <p:cNvSpPr txBox="1">
            <a:spLocks noGrp="1"/>
          </p:cNvSpPr>
          <p:nvPr>
            <p:ph type="title"/>
          </p:nvPr>
        </p:nvSpPr>
        <p:spPr>
          <a:xfrm>
            <a:off x="311700" y="297325"/>
            <a:ext cx="85206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 of Fit K-means Clustering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0"/>
              <a:t>Between Sum of Square</a:t>
            </a:r>
            <a:endParaRPr sz="2600" b="0"/>
          </a:p>
        </p:txBody>
      </p:sp>
      <p:sp>
        <p:nvSpPr>
          <p:cNvPr id="639" name="Google Shape;639;p109"/>
          <p:cNvSpPr txBox="1">
            <a:spLocks noGrp="1"/>
          </p:cNvSpPr>
          <p:nvPr>
            <p:ph type="body" idx="1"/>
          </p:nvPr>
        </p:nvSpPr>
        <p:spPr>
          <a:xfrm>
            <a:off x="250475" y="1520550"/>
            <a:ext cx="2721300" cy="26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Jarak centroid tiap cluster ke global sample mean (rata-rata data keseluruhan)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dikuadratkan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dikalikan jumlah data pada cluster tersebut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dijumlahkan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34" name="Google Shape;63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713" y="1428900"/>
            <a:ext cx="5953125" cy="348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109"/>
          <p:cNvCxnSpPr>
            <a:stCxn id="636" idx="1"/>
          </p:cNvCxnSpPr>
          <p:nvPr/>
        </p:nvCxnSpPr>
        <p:spPr>
          <a:xfrm flipH="1">
            <a:off x="5203725" y="3095575"/>
            <a:ext cx="736500" cy="244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109"/>
          <p:cNvCxnSpPr>
            <a:stCxn id="636" idx="0"/>
          </p:cNvCxnSpPr>
          <p:nvPr/>
        </p:nvCxnSpPr>
        <p:spPr>
          <a:xfrm rot="10800000" flipH="1">
            <a:off x="6047625" y="2431225"/>
            <a:ext cx="726900" cy="5367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109"/>
          <p:cNvCxnSpPr>
            <a:endCxn id="636" idx="3"/>
          </p:cNvCxnSpPr>
          <p:nvPr/>
        </p:nvCxnSpPr>
        <p:spPr>
          <a:xfrm flipH="1">
            <a:off x="6155025" y="3044575"/>
            <a:ext cx="123000" cy="510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6" name="Google Shape;636;p109"/>
          <p:cNvSpPr/>
          <p:nvPr/>
        </p:nvSpPr>
        <p:spPr>
          <a:xfrm>
            <a:off x="5940225" y="2967925"/>
            <a:ext cx="214800" cy="2553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0"/>
          <p:cNvSpPr txBox="1">
            <a:spLocks noGrp="1"/>
          </p:cNvSpPr>
          <p:nvPr>
            <p:ph type="title"/>
          </p:nvPr>
        </p:nvSpPr>
        <p:spPr>
          <a:xfrm>
            <a:off x="311700" y="297325"/>
            <a:ext cx="85206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 of Fit K-means Clustering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0"/>
              <a:t>Total Sum of Square</a:t>
            </a:r>
            <a:endParaRPr sz="2600" b="0"/>
          </a:p>
        </p:txBody>
      </p:sp>
      <p:sp>
        <p:nvSpPr>
          <p:cNvPr id="651" name="Google Shape;651;p110"/>
          <p:cNvSpPr txBox="1">
            <a:spLocks noGrp="1"/>
          </p:cNvSpPr>
          <p:nvPr>
            <p:ph type="body" idx="1"/>
          </p:nvPr>
        </p:nvSpPr>
        <p:spPr>
          <a:xfrm>
            <a:off x="402875" y="1520550"/>
            <a:ext cx="2721300" cy="15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Jarak tiap observasi ke global sample mean (rata-rata data keseluruhan)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46" name="Google Shape;64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713" y="1428900"/>
            <a:ext cx="5953125" cy="348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110"/>
          <p:cNvCxnSpPr>
            <a:stCxn id="648" idx="1"/>
          </p:cNvCxnSpPr>
          <p:nvPr/>
        </p:nvCxnSpPr>
        <p:spPr>
          <a:xfrm flipH="1">
            <a:off x="5237625" y="3095575"/>
            <a:ext cx="702600" cy="20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110"/>
          <p:cNvCxnSpPr>
            <a:stCxn id="648" idx="0"/>
          </p:cNvCxnSpPr>
          <p:nvPr/>
        </p:nvCxnSpPr>
        <p:spPr>
          <a:xfrm rot="10800000" flipH="1">
            <a:off x="6047625" y="2471125"/>
            <a:ext cx="398400" cy="4968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110"/>
          <p:cNvCxnSpPr>
            <a:endCxn id="648" idx="3"/>
          </p:cNvCxnSpPr>
          <p:nvPr/>
        </p:nvCxnSpPr>
        <p:spPr>
          <a:xfrm rot="10800000">
            <a:off x="6155025" y="3095575"/>
            <a:ext cx="197100" cy="490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110"/>
          <p:cNvSpPr/>
          <p:nvPr/>
        </p:nvSpPr>
        <p:spPr>
          <a:xfrm>
            <a:off x="5940225" y="2967925"/>
            <a:ext cx="214800" cy="2553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110"/>
          <p:cNvCxnSpPr>
            <a:stCxn id="648" idx="1"/>
          </p:cNvCxnSpPr>
          <p:nvPr/>
        </p:nvCxnSpPr>
        <p:spPr>
          <a:xfrm flipH="1">
            <a:off x="5385225" y="3095575"/>
            <a:ext cx="555000" cy="2484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110"/>
          <p:cNvCxnSpPr>
            <a:stCxn id="648" idx="1"/>
          </p:cNvCxnSpPr>
          <p:nvPr/>
        </p:nvCxnSpPr>
        <p:spPr>
          <a:xfrm flipH="1">
            <a:off x="5465925" y="3095575"/>
            <a:ext cx="474300" cy="611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110"/>
          <p:cNvCxnSpPr/>
          <p:nvPr/>
        </p:nvCxnSpPr>
        <p:spPr>
          <a:xfrm rot="10800000" flipH="1">
            <a:off x="6047625" y="2417425"/>
            <a:ext cx="22500" cy="550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110"/>
          <p:cNvCxnSpPr/>
          <p:nvPr/>
        </p:nvCxnSpPr>
        <p:spPr>
          <a:xfrm rot="10800000" flipH="1">
            <a:off x="6047625" y="2390425"/>
            <a:ext cx="1284900" cy="577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110"/>
          <p:cNvCxnSpPr/>
          <p:nvPr/>
        </p:nvCxnSpPr>
        <p:spPr>
          <a:xfrm rot="10800000">
            <a:off x="6155050" y="3095550"/>
            <a:ext cx="600000" cy="20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" name="Google Shape;657;p110"/>
          <p:cNvCxnSpPr/>
          <p:nvPr/>
        </p:nvCxnSpPr>
        <p:spPr>
          <a:xfrm flipH="1">
            <a:off x="6154925" y="2887350"/>
            <a:ext cx="680700" cy="208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8" name="Google Shape;658;p110"/>
          <p:cNvSpPr txBox="1"/>
          <p:nvPr/>
        </p:nvSpPr>
        <p:spPr>
          <a:xfrm>
            <a:off x="402875" y="3095550"/>
            <a:ext cx="25971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Ingin rasio BSS/TSS yang mendekati 1</a:t>
            </a:r>
            <a:endParaRPr sz="1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8B243E-53E2-4E13-A532-00D9D6226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3" r="5134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2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392F-1753-475B-B812-DCFD2D42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Outline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A29378-1040-E1E8-49AD-03794316E2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060781"/>
              </p:ext>
            </p:extLst>
          </p:nvPr>
        </p:nvGraphicFramePr>
        <p:xfrm>
          <a:off x="1088231" y="1748622"/>
          <a:ext cx="7203281" cy="279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2397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AC8C30-93FA-4F99-80C4-C952D83A4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ACDE2A-6BC1-4786-87B1-F7DA3535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2CC8B5-9886-4AFA-BE09-6178A4ED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074C643-41D5-477B-B382-9E79044F7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0C007DB-1491-4C70-9CC3-6B3D16C7A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482600"/>
            <a:ext cx="8178800" cy="417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07608E-648A-42CC-8A08-1DE615E55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F7E62-DF5D-4697-B312-49E9B9DB5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3" y="1383024"/>
            <a:ext cx="3544189" cy="237460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A40B5-2B20-4579-A966-C5C1A8963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24889"/>
          <a:stretch/>
        </p:blipFill>
        <p:spPr>
          <a:xfrm>
            <a:off x="4746951" y="1573522"/>
            <a:ext cx="3544188" cy="199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78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5CFAD9-EABE-4F83-B098-604752164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9610E4-6194-4817-B152-498995E7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85E9F4-7DB6-4B77-B1FF-80BFCE812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39A2B-C30C-4F6F-B847-6960F3CF8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9926FA0-8ED1-4F3A-B23B-FD94D82C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102CD9-C25A-4A86-B9D3-D7280D91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E6387-E2F9-4AB0-BB5C-C4391886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106226"/>
            <a:ext cx="2117940" cy="140157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2700"/>
              <a:t>K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CC2A4-7131-4568-B28F-240F23910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92109" y="838269"/>
            <a:ext cx="2769862" cy="914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1AA2A-4DA6-4959-B620-3C86A2FDF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765" y="797529"/>
            <a:ext cx="2765376" cy="99553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676B93-40FB-4FA7-8E89-C24B7B1F8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2646407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46C91BB-B59E-411A-B957-B31AD9583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109" y="2923884"/>
            <a:ext cx="2769862" cy="727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E36586-6700-415C-9975-F51D5F0E2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538" y="2828585"/>
            <a:ext cx="2765376" cy="919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09D85C-1896-4695-A144-B562AFC58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9F55CD-CB1D-4CB9-98D3-2BC602BC4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206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F28EA84-13B4-4494-A4D3-8DE462FF0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EB1B24-66CE-4D63-A39D-2D1B481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7EE6D-8A7B-4BF9-B978-63D06CF75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106226"/>
            <a:ext cx="2117940" cy="140157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endParaRPr lang="en-US" sz="27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DE337D-1DBA-4536-8145-B43EE65C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2646407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3636F14F-449D-4F42-86E7-700770D8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109" y="1595885"/>
            <a:ext cx="2769862" cy="139185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13B65C-B98C-48F7-B4CE-42946DB08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4765" y="935797"/>
            <a:ext cx="2765376" cy="718997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1B1AB4-6EED-47D7-826A-0873B6366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538" y="2946114"/>
            <a:ext cx="2765376" cy="6844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233926-059A-41AD-A9F2-56552CF4F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3C145E-93D4-481E-92DC-736D9EBA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288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A4A45-E8FE-4E38-9AEB-8A8F9D68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18" y="3345598"/>
            <a:ext cx="6477804" cy="418547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endParaRPr lang="en-US" sz="27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92BB6-DE25-4F1B-9F84-6352F83EF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8352" y="1133405"/>
            <a:ext cx="3181828" cy="1320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A6BCCF-F162-4A03-AB0D-78B671D81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295" y="1224883"/>
            <a:ext cx="3181827" cy="113750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32546" y="3770388"/>
            <a:ext cx="648225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25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13A4B-46DB-483E-841D-0812542D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57" y="3308540"/>
            <a:ext cx="6477804" cy="418547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2700" dirty="0"/>
              <a:t>New Mean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E4DAC-9930-49C7-8983-75A73B391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59" r="5899" b="-1"/>
          <a:stretch/>
        </p:blipFill>
        <p:spPr>
          <a:xfrm>
            <a:off x="1328352" y="727154"/>
            <a:ext cx="3181828" cy="213295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E162BC-0176-46AC-B7AF-7B0B46C7C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5872" r="9985" b="1"/>
          <a:stretch/>
        </p:blipFill>
        <p:spPr>
          <a:xfrm>
            <a:off x="4628295" y="727133"/>
            <a:ext cx="3181827" cy="213300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32546" y="3770388"/>
            <a:ext cx="648225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84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4E76-EFDA-4426-8271-8440419F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A3720-0F2C-49DE-AA9F-E548C446C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0BF83-1A25-4369-8867-1174B994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44" y="818905"/>
            <a:ext cx="4020111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82CD-A6F8-4FDB-B6DC-4D3D47B9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198851-7963-4700-83A1-58255792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105" y="1514327"/>
            <a:ext cx="3758580" cy="21148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20C48-D40E-4796-AA44-C6E964E9F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61" y="1514327"/>
            <a:ext cx="2657846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8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9FAF-6B25-4DA1-AD15-CD16313F2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603389"/>
            <a:ext cx="7202456" cy="786926"/>
          </a:xfrm>
        </p:spPr>
        <p:txBody>
          <a:bodyPr>
            <a:normAutofit/>
          </a:bodyPr>
          <a:lstStyle/>
          <a:p>
            <a:r>
              <a:rPr lang="en-GB"/>
              <a:t>Kesimpulan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390315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62889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D6411F9-020C-DC2B-C82E-6E1BEA9286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615078"/>
              </p:ext>
            </p:extLst>
          </p:nvPr>
        </p:nvGraphicFramePr>
        <p:xfrm>
          <a:off x="1088231" y="1748622"/>
          <a:ext cx="7203281" cy="279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580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400B-85BE-4CF9-AFE2-30408E46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0" i="0" err="1">
                <a:effectLst/>
              </a:rPr>
              <a:t>Kenapa</a:t>
            </a:r>
            <a:r>
              <a:rPr lang="en-US" sz="1300" b="0" i="0">
                <a:effectLst/>
              </a:rPr>
              <a:t> Customer Segmentation </a:t>
            </a:r>
            <a:r>
              <a:rPr lang="en-US" sz="1300" b="0" i="0" err="1">
                <a:effectLst/>
              </a:rPr>
              <a:t>Penting</a:t>
            </a:r>
            <a:br>
              <a:rPr lang="en-US" sz="1300" b="0" i="0">
                <a:effectLst/>
              </a:rPr>
            </a:br>
            <a:endParaRPr lang="en-US" sz="13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B48055-CD2C-7733-AE6E-B15415826A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370013"/>
          <a:ext cx="7886700" cy="326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191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B844-0E14-4DD7-9C54-F6EF5E4D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500" b="0" i="0" err="1">
                <a:effectLst/>
              </a:rPr>
              <a:t>Kenapa</a:t>
            </a:r>
            <a:r>
              <a:rPr lang="en-US" sz="1500" b="0" i="0">
                <a:effectLst/>
              </a:rPr>
              <a:t> </a:t>
            </a:r>
            <a:r>
              <a:rPr lang="en-US" sz="1500" b="0" i="0" err="1">
                <a:effectLst/>
              </a:rPr>
              <a:t>Perlu</a:t>
            </a:r>
            <a:r>
              <a:rPr lang="en-US" sz="1500" b="0" i="0">
                <a:effectLst/>
              </a:rPr>
              <a:t> </a:t>
            </a:r>
            <a:r>
              <a:rPr lang="en-US" sz="1500" b="0" i="0" err="1">
                <a:effectLst/>
              </a:rPr>
              <a:t>Bantuan</a:t>
            </a:r>
            <a:r>
              <a:rPr lang="en-US" sz="1500" b="0" i="0">
                <a:effectLst/>
              </a:rPr>
              <a:t> </a:t>
            </a:r>
            <a:r>
              <a:rPr lang="en-US" sz="1500" b="0" i="0" err="1">
                <a:effectLst/>
              </a:rPr>
              <a:t>Algoritma</a:t>
            </a:r>
            <a:r>
              <a:rPr lang="en-US" sz="1500" b="0" i="0">
                <a:effectLst/>
              </a:rPr>
              <a:t> </a:t>
            </a:r>
            <a:r>
              <a:rPr lang="en-US" sz="1500" b="0" i="0" err="1">
                <a:effectLst/>
              </a:rPr>
              <a:t>untuk</a:t>
            </a:r>
            <a:r>
              <a:rPr lang="en-US" sz="1500" b="0" i="0">
                <a:effectLst/>
              </a:rPr>
              <a:t> Customer Segmentation?</a:t>
            </a:r>
            <a:br>
              <a:rPr lang="en-US" sz="1500" b="0" i="0">
                <a:effectLst/>
              </a:rPr>
            </a:br>
            <a:endParaRPr lang="en-US" sz="15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8D4397-F4BF-4734-F0AC-A015D88553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88231" y="1748622"/>
          <a:ext cx="7203281" cy="279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127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B80777-7459-430D-B30D-D79813F86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87" r="12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1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C1AF3-2093-4F80-8A43-7DB18F3E7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073" y="1377147"/>
            <a:ext cx="7457378" cy="23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372CFC-B571-457D-98F2-4A4499990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7602" y="846073"/>
            <a:ext cx="5034319" cy="34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1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84477-3A42-4505-B9DB-E1D42E9BA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874648"/>
            <a:ext cx="8178799" cy="33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38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C4B3-FF40-4B75-81BF-FD1B19F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FA3F-838F-413D-BDEC-6AC88F57F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F8BA0-9FC1-4BB8-8286-22CE6A675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35"/>
            <a:ext cx="9144000" cy="50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070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390</Words>
  <Application>Microsoft Office PowerPoint</Application>
  <PresentationFormat>On-screen Show (16:9)</PresentationFormat>
  <Paragraphs>62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Calibri Light</vt:lpstr>
      <vt:lpstr>Gill Sans MT</vt:lpstr>
      <vt:lpstr>Source Sans Pro</vt:lpstr>
      <vt:lpstr>Calibri</vt:lpstr>
      <vt:lpstr>Roboto Black</vt:lpstr>
      <vt:lpstr>Arial</vt:lpstr>
      <vt:lpstr>Raleway</vt:lpstr>
      <vt:lpstr>Simple Light</vt:lpstr>
      <vt:lpstr>1_Gallery</vt:lpstr>
      <vt:lpstr>Office Theme</vt:lpstr>
      <vt:lpstr>Customer Segmentation</vt:lpstr>
      <vt:lpstr>Outline</vt:lpstr>
      <vt:lpstr>Kenapa Customer Segmentation Penting </vt:lpstr>
      <vt:lpstr>Kenapa Perlu Bantuan Algoritma untuk Customer Segmentation?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Mindmap</vt:lpstr>
      <vt:lpstr>K-meansClustering</vt:lpstr>
      <vt:lpstr>PowerPoint Presentation</vt:lpstr>
      <vt:lpstr>PowerPoint Presentation</vt:lpstr>
      <vt:lpstr>Goodness of Fit K-means Clustering Within Sum of Square</vt:lpstr>
      <vt:lpstr>Goodness of Fit K-means Clustering Between Sum of Square</vt:lpstr>
      <vt:lpstr>Goodness of Fit K-means Clustering Total Sum of Square</vt:lpstr>
      <vt:lpstr>PowerPoint Presentation</vt:lpstr>
      <vt:lpstr>PowerPoint Presentation</vt:lpstr>
      <vt:lpstr>K Means</vt:lpstr>
      <vt:lpstr>PowerPoint Presentation</vt:lpstr>
      <vt:lpstr>PowerPoint Presentation</vt:lpstr>
      <vt:lpstr>New Mean</vt:lpstr>
      <vt:lpstr>PowerPoint Presentation</vt:lpstr>
      <vt:lpstr>PowerPoint Presentation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Segmentation</dc:title>
  <dc:creator>SHELLA PANDIANGAN - UTR</dc:creator>
  <cp:lastModifiedBy>SHELLA PANDIANGAN - UTR</cp:lastModifiedBy>
  <cp:revision>5</cp:revision>
  <dcterms:modified xsi:type="dcterms:W3CDTF">2022-03-29T11:42:27Z</dcterms:modified>
</cp:coreProperties>
</file>